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62" r:id="rId2"/>
    <p:sldId id="266" r:id="rId3"/>
    <p:sldId id="263" r:id="rId4"/>
    <p:sldId id="265" r:id="rId5"/>
    <p:sldId id="302" r:id="rId6"/>
    <p:sldId id="301" r:id="rId7"/>
    <p:sldId id="282" r:id="rId8"/>
    <p:sldId id="285" r:id="rId9"/>
    <p:sldId id="303" r:id="rId10"/>
    <p:sldId id="284" r:id="rId11"/>
    <p:sldId id="304" r:id="rId12"/>
    <p:sldId id="305" r:id="rId13"/>
    <p:sldId id="308" r:id="rId14"/>
    <p:sldId id="306" r:id="rId15"/>
    <p:sldId id="307" r:id="rId16"/>
    <p:sldId id="299" r:id="rId17"/>
    <p:sldId id="300" r:id="rId18"/>
    <p:sldId id="283" r:id="rId19"/>
    <p:sldId id="267" r:id="rId20"/>
    <p:sldId id="276" r:id="rId21"/>
    <p:sldId id="277" r:id="rId22"/>
    <p:sldId id="278" r:id="rId23"/>
    <p:sldId id="279" r:id="rId24"/>
    <p:sldId id="280" r:id="rId25"/>
    <p:sldId id="281" r:id="rId26"/>
  </p:sldIdLst>
  <p:sldSz cx="12244388" cy="7205663"/>
  <p:notesSz cx="6858000" cy="9144000"/>
  <p:defaultTextStyle>
    <a:defPPr>
      <a:defRPr lang="en-US"/>
    </a:defPPr>
    <a:lvl1pPr marL="0" algn="l" defTabSz="62238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22386" algn="l" defTabSz="62238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44773" algn="l" defTabSz="62238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867159" algn="l" defTabSz="62238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489545" algn="l" defTabSz="62238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11932" algn="l" defTabSz="62238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734318" algn="l" defTabSz="62238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356705" algn="l" defTabSz="62238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4979091" algn="l" defTabSz="62238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0">
          <p15:clr>
            <a:srgbClr val="A4A3A4"/>
          </p15:clr>
        </p15:guide>
        <p15:guide id="2" pos="3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D2"/>
    <a:srgbClr val="1E2257"/>
    <a:srgbClr val="AD1221"/>
    <a:srgbClr val="505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906" y="72"/>
      </p:cViewPr>
      <p:guideLst>
        <p:guide orient="horz" pos="2270"/>
        <p:guide pos="38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BCBE3-71A4-4284-996F-01B71B2FD1DF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06450" y="1143000"/>
            <a:ext cx="5245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498AF-AABF-4593-9784-49F76AC1C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10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This</a:t>
            </a:r>
            <a:r>
              <a:rPr lang="en-GB" altLang="en-US" dirty="0"/>
              <a:t> Roadshow has been compiled in October 201</a:t>
            </a:r>
            <a:r>
              <a:rPr lang="en-US" altLang="en-US" dirty="0"/>
              <a:t>8</a:t>
            </a:r>
            <a:r>
              <a:rPr lang="en-GB" altLang="en-US" dirty="0"/>
              <a:t> by Steven Fawkes for the ALL Primary Steering Group</a:t>
            </a:r>
            <a:r>
              <a:rPr lang="en-GB" dirty="0"/>
              <a:t>. </a:t>
            </a:r>
            <a:endParaRPr lang="en-GB" altLang="en-US" dirty="0"/>
          </a:p>
          <a:p>
            <a:pPr eaLnBrk="1" hangingPunct="1">
              <a:spcBef>
                <a:spcPct val="0"/>
              </a:spcBef>
            </a:pPr>
            <a:endParaRPr lang="en-GB" altLang="en-US" dirty="0"/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Previous Roadshows are archived here 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498AF-AABF-4593-9784-49F76AC1C1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59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/>
              <a:t>These are just pointers to clarify the main issues affecting ALL local groups and their members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282B2B-88D9-4585-B1A8-A7696EA3D59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05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/>
              <a:t>NB Hub Leaders sending out group emails – the requirement to use the bcc field is absolute. Any message which does not do this is a Breach of the Regulations and has to be reported  There are very large fines imposable.</a:t>
            </a:r>
          </a:p>
          <a:p>
            <a:r>
              <a:rPr lang="en-GB" dirty="0"/>
              <a:t>If you use your own group of email contacts you should include wording such as : 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are receiving this email from a volunteer at ALL because of your interest in Language Education events and updates.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unsubscribe from them at any time by replying to a message.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email address will only be used for sending these messages (as blind copy - bcc)  and will not be divulged to anybody else.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endParaRPr lang="en-GB" dirty="0"/>
          </a:p>
          <a:p>
            <a:pPr eaLnBrk="1" hangingPunct="1"/>
            <a:endParaRPr lang="en-GB" dirty="0"/>
          </a:p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148E0-EB3D-499A-97B7-811B0BF0F3D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97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Pleas check contact details etc. and advise and changes to info@ALL-Languages.org.uk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498AF-AABF-4593-9784-49F76AC1C1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13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498AF-AABF-4593-9784-49F76AC1C1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61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This Roadshow was created in October 2018 by Steven Fawkes on behalf of the ALL Secondary Steering Group.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An archive is kept here : https://www.all-languages.org.uk/all-local/support-branches-networks-primary-hubs/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498AF-AABF-4593-9784-49F76AC1C1E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89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There are no notes to this screen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498AF-AABF-4593-9784-49F76AC1C1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61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/>
              <a:t>As ever you are welcome to use all, some or none of these screens in whichever order you like .</a:t>
            </a:r>
          </a:p>
          <a:p>
            <a:pPr eaLnBrk="1" hangingPunct="1">
              <a:spcBef>
                <a:spcPct val="0"/>
              </a:spcBef>
            </a:pPr>
            <a:endParaRPr lang="en-GB" dirty="0"/>
          </a:p>
          <a:p>
            <a:pPr eaLnBrk="1" hangingPunct="1">
              <a:spcBef>
                <a:spcPct val="0"/>
              </a:spcBef>
            </a:pPr>
            <a:r>
              <a:rPr lang="en-GB" dirty="0"/>
              <a:t>Feedback is welcome to steven.fawkes@gmail.com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498AF-AABF-4593-9784-49F76AC1C1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58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full programme is here : https://languageshowlive.co.uk/talks/#teachers</a:t>
            </a:r>
          </a:p>
          <a:p>
            <a:endParaRPr lang="en-GB" dirty="0"/>
          </a:p>
          <a:p>
            <a:r>
              <a:rPr lang="en-GB" dirty="0"/>
              <a:t>Contact steven.fawkes@gmail.com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498AF-AABF-4593-9784-49F76AC1C1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27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Clare can be contacted at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clare.seccombe@gmail.com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498AF-AABF-4593-9784-49F76AC1C1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42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event promotes ALL membership and costs only £25 for ALL members, including refreshments and lunch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498AF-AABF-4593-9784-49F76AC1C1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16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Please contact steven.fawkes@gmail.com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498AF-AABF-4593-9784-49F76AC1C1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39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competition runs annually around </a:t>
            </a:r>
            <a:r>
              <a:rPr lang="en-GB" dirty="0" err="1"/>
              <a:t>EDoL</a:t>
            </a:r>
            <a:r>
              <a:rPr lang="en-GB" dirty="0"/>
              <a:t> – 26 September – and is open to school-aged</a:t>
            </a:r>
            <a:r>
              <a:rPr lang="en-GB" baseline="0" dirty="0"/>
              <a:t> learners from anywhere in the UK.</a:t>
            </a:r>
          </a:p>
          <a:p>
            <a:r>
              <a:rPr lang="en-GB" baseline="0" dirty="0"/>
              <a:t>It is advertised in </a:t>
            </a:r>
            <a:r>
              <a:rPr lang="en-GB" baseline="0" dirty="0" err="1"/>
              <a:t>ALLNet</a:t>
            </a:r>
            <a:r>
              <a:rPr lang="en-GB" baseline="0" dirty="0"/>
              <a:t> and on social media.</a:t>
            </a:r>
          </a:p>
          <a:p>
            <a:r>
              <a:rPr lang="en-GB" baseline="0" dirty="0"/>
              <a:t>The flyer for 2018 is here </a:t>
            </a:r>
            <a:r>
              <a:rPr lang="en-GB" baseline="0"/>
              <a:t>: https://www.all-languages.org.uk/events/competitions/european-day-of-languages-2018-a-recipe-for-hapiness/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498AF-AABF-4593-9784-49F76AC1C1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16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Contact: sue.balmer@yahoo.co.uk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498AF-AABF-4593-9784-49F76AC1C1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72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8329" y="3399198"/>
            <a:ext cx="3751086" cy="2115443"/>
          </a:xfrm>
        </p:spPr>
        <p:txBody>
          <a:bodyPr anchor="b" anchorCtr="0">
            <a:normAutofit/>
          </a:bodyPr>
          <a:lstStyle>
            <a:lvl1pPr algn="l">
              <a:defRPr sz="4000" b="0" i="0">
                <a:solidFill>
                  <a:srgbClr val="50515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8329" y="5715682"/>
            <a:ext cx="3751086" cy="83899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505150"/>
                </a:solidFill>
              </a:defRPr>
            </a:lvl1pPr>
            <a:lvl2pPr marL="622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44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6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89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11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34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56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79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18329" y="5604430"/>
            <a:ext cx="3751086" cy="0"/>
          </a:xfrm>
          <a:prstGeom prst="line">
            <a:avLst/>
          </a:prstGeom>
          <a:ln>
            <a:solidFill>
              <a:srgbClr val="AD122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719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70569" y="2362713"/>
            <a:ext cx="3027422" cy="0"/>
          </a:xfrm>
          <a:prstGeom prst="line">
            <a:avLst/>
          </a:prstGeom>
          <a:ln>
            <a:solidFill>
              <a:srgbClr val="AD122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75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568" y="417796"/>
            <a:ext cx="6734732" cy="5955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0568" y="2026693"/>
            <a:ext cx="4797695" cy="441003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22200" y="2026693"/>
            <a:ext cx="4807639" cy="441003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70569" y="1182613"/>
            <a:ext cx="6734731" cy="0"/>
          </a:xfrm>
          <a:prstGeom prst="line">
            <a:avLst/>
          </a:prstGeom>
          <a:ln>
            <a:solidFill>
              <a:srgbClr val="AD122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61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8329" y="3399198"/>
            <a:ext cx="3751086" cy="2115443"/>
          </a:xfrm>
        </p:spPr>
        <p:txBody>
          <a:bodyPr anchor="b" anchorCtr="0">
            <a:normAutofit/>
          </a:bodyPr>
          <a:lstStyle>
            <a:lvl1pPr algn="l">
              <a:defRPr sz="4000" b="0" i="0">
                <a:solidFill>
                  <a:srgbClr val="50515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8329" y="5715682"/>
            <a:ext cx="3751086" cy="83899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505150"/>
                </a:solidFill>
              </a:defRPr>
            </a:lvl1pPr>
            <a:lvl2pPr marL="622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44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6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89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11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34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56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79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18329" y="5604430"/>
            <a:ext cx="3751086" cy="0"/>
          </a:xfrm>
          <a:prstGeom prst="line">
            <a:avLst/>
          </a:prstGeom>
          <a:ln>
            <a:solidFill>
              <a:srgbClr val="1E22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797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1E2257"/>
              </a:buClr>
              <a:defRPr/>
            </a:lvl1pPr>
            <a:lvl2pPr>
              <a:buClr>
                <a:srgbClr val="1E2257"/>
              </a:buClr>
              <a:defRPr/>
            </a:lvl2pPr>
            <a:lvl3pPr>
              <a:buClr>
                <a:srgbClr val="1E2257"/>
              </a:buClr>
              <a:defRPr/>
            </a:lvl3pPr>
            <a:lvl4pPr>
              <a:buClr>
                <a:srgbClr val="1E2257"/>
              </a:buClr>
              <a:defRPr/>
            </a:lvl4pPr>
            <a:lvl5pPr>
              <a:buClr>
                <a:srgbClr val="1E2257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70569" y="2362713"/>
            <a:ext cx="3027422" cy="0"/>
          </a:xfrm>
          <a:prstGeom prst="line">
            <a:avLst/>
          </a:prstGeom>
          <a:ln>
            <a:solidFill>
              <a:srgbClr val="1E22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757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568" y="417796"/>
            <a:ext cx="6734732" cy="5955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0568" y="2026693"/>
            <a:ext cx="4797695" cy="4410033"/>
          </a:xfrm>
        </p:spPr>
        <p:txBody>
          <a:bodyPr/>
          <a:lstStyle>
            <a:lvl1pPr>
              <a:buClr>
                <a:srgbClr val="1E2257"/>
              </a:buClr>
              <a:defRPr sz="3800"/>
            </a:lvl1pPr>
            <a:lvl2pPr>
              <a:buClr>
                <a:srgbClr val="1E2257"/>
              </a:buClr>
              <a:defRPr sz="3300"/>
            </a:lvl2pPr>
            <a:lvl3pPr>
              <a:buClr>
                <a:srgbClr val="1E2257"/>
              </a:buClr>
              <a:defRPr sz="2700"/>
            </a:lvl3pPr>
            <a:lvl4pPr>
              <a:buClr>
                <a:srgbClr val="1E2257"/>
              </a:buClr>
              <a:defRPr sz="2500"/>
            </a:lvl4pPr>
            <a:lvl5pPr>
              <a:buClr>
                <a:srgbClr val="1E2257"/>
              </a:buCl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22200" y="2026693"/>
            <a:ext cx="4807639" cy="4410033"/>
          </a:xfrm>
        </p:spPr>
        <p:txBody>
          <a:bodyPr/>
          <a:lstStyle>
            <a:lvl1pPr>
              <a:buClr>
                <a:srgbClr val="1E2257"/>
              </a:buClr>
              <a:defRPr sz="3800"/>
            </a:lvl1pPr>
            <a:lvl2pPr>
              <a:buClr>
                <a:srgbClr val="1E2257"/>
              </a:buClr>
              <a:defRPr sz="3300"/>
            </a:lvl2pPr>
            <a:lvl3pPr>
              <a:buClr>
                <a:srgbClr val="1E2257"/>
              </a:buClr>
              <a:defRPr sz="2700"/>
            </a:lvl3pPr>
            <a:lvl4pPr>
              <a:buClr>
                <a:srgbClr val="1E2257"/>
              </a:buClr>
              <a:defRPr sz="2500"/>
            </a:lvl4pPr>
            <a:lvl5pPr>
              <a:buClr>
                <a:srgbClr val="1E2257"/>
              </a:buCl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70569" y="1182613"/>
            <a:ext cx="6734731" cy="0"/>
          </a:xfrm>
          <a:prstGeom prst="line">
            <a:avLst/>
          </a:prstGeom>
          <a:ln>
            <a:solidFill>
              <a:srgbClr val="1E22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23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8329" y="3399198"/>
            <a:ext cx="3751086" cy="2115443"/>
          </a:xfrm>
        </p:spPr>
        <p:txBody>
          <a:bodyPr anchor="b" anchorCtr="0">
            <a:normAutofit/>
          </a:bodyPr>
          <a:lstStyle>
            <a:lvl1pPr algn="l">
              <a:defRPr sz="4000" b="0" i="0">
                <a:solidFill>
                  <a:srgbClr val="50515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8329" y="5715682"/>
            <a:ext cx="3751086" cy="83899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505150"/>
                </a:solidFill>
              </a:defRPr>
            </a:lvl1pPr>
            <a:lvl2pPr marL="622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44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6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89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11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34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56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79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18329" y="5604430"/>
            <a:ext cx="3751086" cy="0"/>
          </a:xfrm>
          <a:prstGeom prst="line">
            <a:avLst/>
          </a:prstGeom>
          <a:ln>
            <a:solidFill>
              <a:srgbClr val="0092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126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92D2"/>
              </a:buClr>
              <a:defRPr/>
            </a:lvl1pPr>
            <a:lvl2pPr>
              <a:buClr>
                <a:srgbClr val="0092D2"/>
              </a:buClr>
              <a:defRPr/>
            </a:lvl2pPr>
            <a:lvl3pPr>
              <a:buClr>
                <a:srgbClr val="0092D2"/>
              </a:buClr>
              <a:defRPr/>
            </a:lvl3pPr>
            <a:lvl4pPr>
              <a:buClr>
                <a:srgbClr val="0092D2"/>
              </a:buClr>
              <a:defRPr/>
            </a:lvl4pPr>
            <a:lvl5pPr>
              <a:buClr>
                <a:srgbClr val="0092D2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70569" y="2362713"/>
            <a:ext cx="3027422" cy="0"/>
          </a:xfrm>
          <a:prstGeom prst="line">
            <a:avLst/>
          </a:prstGeom>
          <a:ln>
            <a:solidFill>
              <a:srgbClr val="0092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87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568" y="417796"/>
            <a:ext cx="6734732" cy="5955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0568" y="2026693"/>
            <a:ext cx="4797695" cy="4410033"/>
          </a:xfrm>
        </p:spPr>
        <p:txBody>
          <a:bodyPr/>
          <a:lstStyle>
            <a:lvl1pPr>
              <a:buClr>
                <a:srgbClr val="0092D2"/>
              </a:buClr>
              <a:defRPr sz="3800"/>
            </a:lvl1pPr>
            <a:lvl2pPr>
              <a:buClr>
                <a:srgbClr val="0092D2"/>
              </a:buClr>
              <a:defRPr sz="3300"/>
            </a:lvl2pPr>
            <a:lvl3pPr>
              <a:buClr>
                <a:srgbClr val="0092D2"/>
              </a:buClr>
              <a:defRPr sz="2700"/>
            </a:lvl3pPr>
            <a:lvl4pPr>
              <a:buClr>
                <a:srgbClr val="0092D2"/>
              </a:buClr>
              <a:defRPr sz="2500"/>
            </a:lvl4pPr>
            <a:lvl5pPr>
              <a:buClr>
                <a:srgbClr val="0092D2"/>
              </a:buCl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22200" y="2026693"/>
            <a:ext cx="4807639" cy="4410033"/>
          </a:xfrm>
        </p:spPr>
        <p:txBody>
          <a:bodyPr/>
          <a:lstStyle>
            <a:lvl1pPr>
              <a:buClr>
                <a:srgbClr val="0092D2"/>
              </a:buClr>
              <a:defRPr sz="3800"/>
            </a:lvl1pPr>
            <a:lvl2pPr>
              <a:buClr>
                <a:srgbClr val="0092D2"/>
              </a:buClr>
              <a:defRPr sz="3300"/>
            </a:lvl2pPr>
            <a:lvl3pPr>
              <a:buClr>
                <a:srgbClr val="0092D2"/>
              </a:buClr>
              <a:defRPr sz="2700"/>
            </a:lvl3pPr>
            <a:lvl4pPr>
              <a:buClr>
                <a:srgbClr val="0092D2"/>
              </a:buClr>
              <a:defRPr sz="2500"/>
            </a:lvl4pPr>
            <a:lvl5pPr>
              <a:buClr>
                <a:srgbClr val="0092D2"/>
              </a:buCl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70569" y="1182613"/>
            <a:ext cx="6734731" cy="0"/>
          </a:xfrm>
          <a:prstGeom prst="line">
            <a:avLst/>
          </a:prstGeom>
          <a:ln>
            <a:solidFill>
              <a:srgbClr val="0092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45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569" y="430623"/>
            <a:ext cx="3027422" cy="1814132"/>
          </a:xfrm>
          <a:prstGeom prst="rect">
            <a:avLst/>
          </a:prstGeom>
        </p:spPr>
        <p:txBody>
          <a:bodyPr vert="horz" lIns="0" tIns="62239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93036" y="2362713"/>
            <a:ext cx="6298579" cy="4461341"/>
          </a:xfrm>
          <a:prstGeom prst="rect">
            <a:avLst/>
          </a:prstGeom>
        </p:spPr>
        <p:txBody>
          <a:bodyPr vert="horz" lIns="0" tIns="62239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96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9" r:id="rId4"/>
    <p:sldLayoutId id="2147483655" r:id="rId5"/>
    <p:sldLayoutId id="2147483656" r:id="rId6"/>
    <p:sldLayoutId id="2147483660" r:id="rId7"/>
    <p:sldLayoutId id="2147483658" r:id="rId8"/>
    <p:sldLayoutId id="2147483657" r:id="rId9"/>
  </p:sldLayoutIdLst>
  <p:txStyles>
    <p:titleStyle>
      <a:lvl1pPr algn="l" defTabSz="622386" rtl="0" eaLnBrk="1" latinLnBrk="0" hangingPunct="1">
        <a:spcBef>
          <a:spcPct val="0"/>
        </a:spcBef>
        <a:buNone/>
        <a:defRPr sz="4000" kern="1200">
          <a:solidFill>
            <a:srgbClr val="505150"/>
          </a:solidFill>
          <a:latin typeface="+mj-lt"/>
          <a:ea typeface="+mj-ea"/>
          <a:cs typeface="+mj-cs"/>
        </a:defRPr>
      </a:lvl1pPr>
    </p:titleStyle>
    <p:bodyStyle>
      <a:lvl1pPr marL="466790" indent="-466790" algn="l" defTabSz="622386" rtl="0" eaLnBrk="1" latinLnBrk="0" hangingPunct="1">
        <a:spcBef>
          <a:spcPct val="20000"/>
        </a:spcBef>
        <a:buClr>
          <a:srgbClr val="AD1221"/>
        </a:buClr>
        <a:buFont typeface="Arial"/>
        <a:buChar char="•"/>
        <a:defRPr sz="3200" kern="1200">
          <a:solidFill>
            <a:srgbClr val="505150"/>
          </a:solidFill>
          <a:latin typeface="+mn-lt"/>
          <a:ea typeface="+mn-ea"/>
          <a:cs typeface="+mn-cs"/>
        </a:defRPr>
      </a:lvl1pPr>
      <a:lvl2pPr marL="1011378" indent="-388991" algn="l" defTabSz="622386" rtl="0" eaLnBrk="1" latinLnBrk="0" hangingPunct="1">
        <a:spcBef>
          <a:spcPct val="20000"/>
        </a:spcBef>
        <a:buClr>
          <a:srgbClr val="AD1221"/>
        </a:buClr>
        <a:buFont typeface="Arial"/>
        <a:buChar char="–"/>
        <a:defRPr sz="3000" kern="1200">
          <a:solidFill>
            <a:srgbClr val="505150"/>
          </a:solidFill>
          <a:latin typeface="+mn-lt"/>
          <a:ea typeface="+mn-ea"/>
          <a:cs typeface="+mn-cs"/>
        </a:defRPr>
      </a:lvl2pPr>
      <a:lvl3pPr marL="1555966" indent="-311193" algn="l" defTabSz="622386" rtl="0" eaLnBrk="1" latinLnBrk="0" hangingPunct="1">
        <a:spcBef>
          <a:spcPct val="20000"/>
        </a:spcBef>
        <a:buClr>
          <a:srgbClr val="AD1221"/>
        </a:buClr>
        <a:buFont typeface="Arial"/>
        <a:buChar char="•"/>
        <a:defRPr sz="2800" kern="1200">
          <a:solidFill>
            <a:srgbClr val="505150"/>
          </a:solidFill>
          <a:latin typeface="+mn-lt"/>
          <a:ea typeface="+mn-ea"/>
          <a:cs typeface="+mn-cs"/>
        </a:defRPr>
      </a:lvl3pPr>
      <a:lvl4pPr marL="2178352" indent="-311193" algn="l" defTabSz="622386" rtl="0" eaLnBrk="1" latinLnBrk="0" hangingPunct="1">
        <a:spcBef>
          <a:spcPct val="20000"/>
        </a:spcBef>
        <a:buClr>
          <a:srgbClr val="AD1221"/>
        </a:buClr>
        <a:buFont typeface="Arial"/>
        <a:buChar char="–"/>
        <a:defRPr sz="2700" kern="1200">
          <a:solidFill>
            <a:srgbClr val="505150"/>
          </a:solidFill>
          <a:latin typeface="+mn-lt"/>
          <a:ea typeface="+mn-ea"/>
          <a:cs typeface="+mn-cs"/>
        </a:defRPr>
      </a:lvl4pPr>
      <a:lvl5pPr marL="2800739" indent="-311193" algn="l" defTabSz="622386" rtl="0" eaLnBrk="1" latinLnBrk="0" hangingPunct="1">
        <a:spcBef>
          <a:spcPct val="20000"/>
        </a:spcBef>
        <a:buClr>
          <a:srgbClr val="AD1221"/>
        </a:buClr>
        <a:buFont typeface="Arial"/>
        <a:buChar char="»"/>
        <a:defRPr sz="2700" kern="1200">
          <a:solidFill>
            <a:srgbClr val="505150"/>
          </a:solidFill>
          <a:latin typeface="+mn-lt"/>
          <a:ea typeface="+mn-ea"/>
          <a:cs typeface="+mn-cs"/>
        </a:defRPr>
      </a:lvl5pPr>
      <a:lvl6pPr marL="3423125" indent="-311193" algn="l" defTabSz="622386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45511" indent="-311193" algn="l" defTabSz="622386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67898" indent="-311193" algn="l" defTabSz="622386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90284" indent="-311193" algn="l" defTabSz="622386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238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2386" algn="l" defTabSz="62238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773" algn="l" defTabSz="62238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867159" algn="l" defTabSz="62238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489545" algn="l" defTabSz="62238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11932" algn="l" defTabSz="62238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4318" algn="l" defTabSz="62238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56705" algn="l" defTabSz="62238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79091" algn="l" defTabSz="62238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ll-languages.org.uk/news/language-world-2019-delegate-bookings-now-open/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all-literature.wikidot.com/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l-languages.org.uk/?s=privac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l-languages.org.uk/about/community/local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l-languages.org.uk/join/join_us/" TargetMode="Externa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-languages.org.uk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info@all-languages.org.uk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hanging-phase.blogspot.com/2018/07/survey-2018-results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ncl.ac.uk/view.php?id=261152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pl.u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D54F7-E28E-416E-9714-AA10344499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Primary Hub Roadshow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31E148-2D3B-4628-912B-AFE0BE230F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October 2018</a:t>
            </a:r>
          </a:p>
        </p:txBody>
      </p:sp>
    </p:spTree>
    <p:extLst>
      <p:ext uri="{BB962C8B-B14F-4D97-AF65-F5344CB8AC3E}">
        <p14:creationId xmlns:p14="http://schemas.microsoft.com/office/powerpoint/2010/main" val="334100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34926-8C25-4585-A043-2A134CDE8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568" y="430623"/>
            <a:ext cx="6640675" cy="1814132"/>
          </a:xfrm>
        </p:spPr>
        <p:txBody>
          <a:bodyPr/>
          <a:lstStyle/>
          <a:p>
            <a:r>
              <a:rPr lang="en-US" dirty="0"/>
              <a:t>Have you heard about … </a:t>
            </a:r>
            <a:r>
              <a:rPr lang="en-GB" dirty="0"/>
              <a:t>Language World 2019?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7BFB2-EB1B-4E89-9C30-3C12B2345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4078" y="1928813"/>
            <a:ext cx="9451806" cy="5072061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Call for papers is out on t</a:t>
            </a:r>
            <a:r>
              <a:rPr lang="en-US" dirty="0" err="1"/>
              <a:t>hemes</a:t>
            </a:r>
            <a:r>
              <a:rPr lang="en-US" dirty="0"/>
              <a:t> including:</a:t>
            </a:r>
          </a:p>
          <a:p>
            <a:pPr fontAlgn="base"/>
            <a:r>
              <a:rPr lang="en-US" dirty="0"/>
              <a:t>• Nurturing our language teachers</a:t>
            </a:r>
            <a:br>
              <a:rPr lang="en-US" dirty="0"/>
            </a:br>
            <a:r>
              <a:rPr lang="en-US" dirty="0"/>
              <a:t>• Celebrating languages</a:t>
            </a:r>
            <a:br>
              <a:rPr lang="en-US" dirty="0"/>
            </a:br>
            <a:r>
              <a:rPr lang="en-US" dirty="0"/>
              <a:t>• Encouraging grammar approaches</a:t>
            </a:r>
            <a:br>
              <a:rPr lang="en-US" dirty="0"/>
            </a:br>
            <a:r>
              <a:rPr lang="en-US" dirty="0"/>
              <a:t>• Motivating and inspiring learners</a:t>
            </a:r>
            <a:br>
              <a:rPr lang="en-US" dirty="0"/>
            </a:br>
            <a:r>
              <a:rPr lang="en-US" dirty="0"/>
              <a:t>• Leading languages</a:t>
            </a:r>
            <a:br>
              <a:rPr lang="en-US" dirty="0"/>
            </a:br>
            <a:r>
              <a:rPr lang="en-US" dirty="0"/>
              <a:t>• Planning for progression and transition</a:t>
            </a:r>
            <a:br>
              <a:rPr lang="en-US" dirty="0"/>
            </a:br>
            <a:r>
              <a:rPr lang="en-US" dirty="0"/>
              <a:t>• Supporting bilingual learners</a:t>
            </a:r>
            <a:br>
              <a:rPr lang="en-US" dirty="0"/>
            </a:br>
            <a:r>
              <a:rPr lang="en-US" dirty="0"/>
              <a:t>• </a:t>
            </a:r>
            <a:r>
              <a:rPr lang="en-US" dirty="0" err="1"/>
              <a:t>Maximising</a:t>
            </a:r>
            <a:r>
              <a:rPr lang="en-US" dirty="0"/>
              <a:t> progress and raising aspirations</a:t>
            </a:r>
            <a:br>
              <a:rPr lang="en-US" dirty="0"/>
            </a:br>
            <a:r>
              <a:rPr lang="en-US" dirty="0"/>
              <a:t>• Using innovative approaches to technology</a:t>
            </a:r>
          </a:p>
          <a:p>
            <a:endParaRPr lang="en-GB" dirty="0"/>
          </a:p>
          <a:p>
            <a:r>
              <a:rPr lang="en-GB" dirty="0"/>
              <a:t>Early bird booking offer is open</a:t>
            </a:r>
          </a:p>
          <a:p>
            <a:r>
              <a:rPr lang="en-GB" dirty="0">
                <a:hlinkClick r:id="rId2"/>
              </a:rPr>
              <a:t>https://www.all-languages.org.uk/news/language-world-2019-delegate-bookings-now-open/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0777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95E86-CDE2-4229-9246-542368C1E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569" y="430623"/>
            <a:ext cx="5416106" cy="1814132"/>
          </a:xfrm>
        </p:spPr>
        <p:txBody>
          <a:bodyPr/>
          <a:lstStyle/>
          <a:p>
            <a:r>
              <a:rPr lang="en-GB" dirty="0" err="1"/>
              <a:t>EDoL</a:t>
            </a:r>
            <a:r>
              <a:rPr lang="en-GB" dirty="0"/>
              <a:t> writing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3D952-89D5-4E83-9A69-532A7FC74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570" y="2362713"/>
            <a:ext cx="9621046" cy="4461341"/>
          </a:xfrm>
        </p:spPr>
        <p:txBody>
          <a:bodyPr/>
          <a:lstStyle/>
          <a:p>
            <a:r>
              <a:rPr lang="en-GB" dirty="0"/>
              <a:t>The 2019 competition run by ALLNE ‘A recipe (for happiness)’ produced a feast of entries, including lots from Primary learners!   </a:t>
            </a:r>
          </a:p>
          <a:p>
            <a:r>
              <a:rPr lang="en-GB" dirty="0"/>
              <a:t>Results will be out soon and we are planning an exhibition at Language World.</a:t>
            </a:r>
          </a:p>
          <a:p>
            <a:r>
              <a:rPr lang="en-GB" dirty="0"/>
              <a:t>A few samples follow – thanks to all who helped their learners join in!</a:t>
            </a:r>
          </a:p>
        </p:txBody>
      </p:sp>
    </p:spTree>
    <p:extLst>
      <p:ext uri="{BB962C8B-B14F-4D97-AF65-F5344CB8AC3E}">
        <p14:creationId xmlns:p14="http://schemas.microsoft.com/office/powerpoint/2010/main" val="3818776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569" y="430623"/>
            <a:ext cx="4173094" cy="1814132"/>
          </a:xfrm>
        </p:spPr>
        <p:txBody>
          <a:bodyPr/>
          <a:lstStyle/>
          <a:p>
            <a:r>
              <a:rPr lang="en-GB" dirty="0"/>
              <a:t>Random examples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19" y="1765738"/>
            <a:ext cx="8176610" cy="4599343"/>
          </a:xfrm>
        </p:spPr>
      </p:pic>
    </p:spTree>
    <p:extLst>
      <p:ext uri="{BB962C8B-B14F-4D97-AF65-F5344CB8AC3E}">
        <p14:creationId xmlns:p14="http://schemas.microsoft.com/office/powerpoint/2010/main" val="1700396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94463" y="1420650"/>
            <a:ext cx="6632791" cy="4652736"/>
          </a:xfrm>
        </p:spPr>
      </p:pic>
    </p:spTree>
    <p:extLst>
      <p:ext uri="{BB962C8B-B14F-4D97-AF65-F5344CB8AC3E}">
        <p14:creationId xmlns:p14="http://schemas.microsoft.com/office/powerpoint/2010/main" val="632934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569" y="430623"/>
            <a:ext cx="5030344" cy="1814132"/>
          </a:xfrm>
        </p:spPr>
        <p:txBody>
          <a:bodyPr/>
          <a:lstStyle/>
          <a:p>
            <a:r>
              <a:rPr lang="en-GB" dirty="0"/>
              <a:t>Classics / Latin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570" y="2362713"/>
            <a:ext cx="9621046" cy="4461341"/>
          </a:xfrm>
        </p:spPr>
        <p:txBody>
          <a:bodyPr/>
          <a:lstStyle/>
          <a:p>
            <a:r>
              <a:rPr lang="en-GB" dirty="0"/>
              <a:t>If your school is interested in either of these, please feel free to contact Sue </a:t>
            </a:r>
            <a:r>
              <a:rPr lang="en-GB" dirty="0" err="1"/>
              <a:t>Balmer</a:t>
            </a:r>
            <a:r>
              <a:rPr lang="en-GB" dirty="0"/>
              <a:t> who is the ALL Link person with </a:t>
            </a:r>
            <a:r>
              <a:rPr lang="en-GB" i="1" dirty="0"/>
              <a:t>Classics for all </a:t>
            </a:r>
            <a:r>
              <a:rPr lang="en-GB" dirty="0"/>
              <a:t>(who support that area of the Primary curriculum)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041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568" y="430623"/>
            <a:ext cx="5630419" cy="1814132"/>
          </a:xfrm>
        </p:spPr>
        <p:txBody>
          <a:bodyPr/>
          <a:lstStyle/>
          <a:p>
            <a:r>
              <a:rPr lang="en-GB" dirty="0"/>
              <a:t>Have you visited … the ALL Literature wiki recently?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568" y="2400300"/>
            <a:ext cx="9216582" cy="4305796"/>
          </a:xfrm>
        </p:spPr>
        <p:txBody>
          <a:bodyPr/>
          <a:lstStyle/>
          <a:p>
            <a:r>
              <a:rPr lang="en-GB" dirty="0"/>
              <a:t>The wiki features all sorts of authentic texts recommended by other teachers – for all ages</a:t>
            </a:r>
          </a:p>
          <a:p>
            <a:r>
              <a:rPr lang="en-GB" dirty="0"/>
              <a:t>Currently there is an Autumn focus on the home page: </a:t>
            </a:r>
            <a:r>
              <a:rPr lang="en-GB" dirty="0">
                <a:hlinkClick r:id="rId2"/>
              </a:rPr>
              <a:t>http://ALL-Literature.wikidot.com</a:t>
            </a:r>
            <a:r>
              <a:rPr lang="en-GB" dirty="0"/>
              <a:t> </a:t>
            </a:r>
          </a:p>
          <a:p>
            <a:r>
              <a:rPr lang="en-GB" dirty="0"/>
              <a:t>There are weekly additions for Primary storybooks from Nathalie Paris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368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 idx="4294967295"/>
          </p:nvPr>
        </p:nvSpPr>
        <p:spPr>
          <a:xfrm>
            <a:off x="2270125" y="430213"/>
            <a:ext cx="6640513" cy="1814512"/>
          </a:xfrm>
        </p:spPr>
        <p:txBody>
          <a:bodyPr/>
          <a:lstStyle/>
          <a:p>
            <a:pPr eaLnBrk="1" hangingPunct="1"/>
            <a:r>
              <a:rPr lang="en-GB" dirty="0"/>
              <a:t>Have you talked about … GDPR ?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4294967295"/>
          </p:nvPr>
        </p:nvSpPr>
        <p:spPr>
          <a:xfrm>
            <a:off x="2293938" y="2362200"/>
            <a:ext cx="9451975" cy="4046538"/>
          </a:xfrm>
        </p:spPr>
        <p:txBody>
          <a:bodyPr/>
          <a:lstStyle/>
          <a:p>
            <a:pPr eaLnBrk="1" hangingPunct="1">
              <a:buClr>
                <a:srgbClr val="0092D2"/>
              </a:buClr>
            </a:pPr>
            <a:r>
              <a:rPr lang="en-GB"/>
              <a:t>The General Data Protection Regulation is about protecting people’s personal data; along with other charities, organisations, schools and businesses ALL will comply with the Regulation</a:t>
            </a:r>
          </a:p>
          <a:p>
            <a:pPr eaLnBrk="1" hangingPunct="1">
              <a:buClr>
                <a:srgbClr val="0092D2"/>
              </a:buClr>
            </a:pPr>
            <a:r>
              <a:rPr lang="en-GB"/>
              <a:t>A few selected points about communications follow</a:t>
            </a:r>
          </a:p>
        </p:txBody>
      </p:sp>
    </p:spTree>
    <p:extLst>
      <p:ext uri="{BB962C8B-B14F-4D97-AF65-F5344CB8AC3E}">
        <p14:creationId xmlns:p14="http://schemas.microsoft.com/office/powerpoint/2010/main" val="4199465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 idx="4294967295"/>
          </p:nvPr>
        </p:nvSpPr>
        <p:spPr>
          <a:xfrm>
            <a:off x="2270125" y="430213"/>
            <a:ext cx="6640513" cy="1814512"/>
          </a:xfrm>
        </p:spPr>
        <p:txBody>
          <a:bodyPr/>
          <a:lstStyle/>
          <a:p>
            <a:pPr eaLnBrk="1" hangingPunct="1"/>
            <a:r>
              <a:rPr lang="en-GB"/>
              <a:t>GDPR and ALL-local  members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2293938" y="2244725"/>
            <a:ext cx="9451975" cy="4164013"/>
          </a:xfrm>
        </p:spPr>
        <p:txBody>
          <a:bodyPr/>
          <a:lstStyle/>
          <a:p>
            <a:pPr eaLnBrk="1" hangingPunct="1">
              <a:buClr>
                <a:srgbClr val="0092D2"/>
              </a:buClr>
            </a:pPr>
            <a:r>
              <a:rPr lang="en-GB" sz="3000"/>
              <a:t>ALL’s local groups usually correspond by email; messages sent to a group of ALL members will always protect email addresses by using the bcc (Blind Copy) field</a:t>
            </a:r>
          </a:p>
          <a:p>
            <a:pPr eaLnBrk="1" hangingPunct="1">
              <a:buClr>
                <a:srgbClr val="0092D2"/>
              </a:buClr>
            </a:pPr>
            <a:r>
              <a:rPr lang="en-GB" sz="3000"/>
              <a:t>Addresses will not be shared with third parties </a:t>
            </a:r>
          </a:p>
          <a:p>
            <a:pPr eaLnBrk="1" hangingPunct="1">
              <a:buClr>
                <a:srgbClr val="0092D2"/>
              </a:buClr>
            </a:pPr>
            <a:r>
              <a:rPr lang="en-GB" sz="3000"/>
              <a:t>Members can unsubscribe from email lists at any time on request </a:t>
            </a:r>
          </a:p>
          <a:p>
            <a:pPr eaLnBrk="1" hangingPunct="1">
              <a:buClr>
                <a:srgbClr val="0092D2"/>
              </a:buClr>
            </a:pPr>
            <a:r>
              <a:rPr lang="en-GB" sz="3000"/>
              <a:t>ALL’s Privacy notice for the whole Association is here : </a:t>
            </a:r>
            <a:r>
              <a:rPr lang="en-GB" sz="3000">
                <a:hlinkClick r:id="rId3"/>
              </a:rPr>
              <a:t>https://www.all-languages.org.uk/?s=privacy</a:t>
            </a:r>
            <a:r>
              <a:rPr lang="en-GB" sz="3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9074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568" y="430623"/>
            <a:ext cx="4563783" cy="1814132"/>
          </a:xfrm>
        </p:spPr>
        <p:txBody>
          <a:bodyPr/>
          <a:lstStyle/>
          <a:p>
            <a:r>
              <a:rPr lang="en-GB" dirty="0"/>
              <a:t>Have you checked … your Hub details?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570" y="2362713"/>
            <a:ext cx="9621046" cy="4461341"/>
          </a:xfrm>
        </p:spPr>
        <p:txBody>
          <a:bodyPr/>
          <a:lstStyle/>
          <a:p>
            <a:r>
              <a:rPr lang="en-GB" dirty="0"/>
              <a:t>Please check that details of your Primary Hub on this page are up to date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https://www.all-languages.org.uk/about/community/local/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3193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34926-8C25-4585-A043-2A134CDE8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568" y="430623"/>
            <a:ext cx="6640675" cy="1814132"/>
          </a:xfrm>
        </p:spPr>
        <p:txBody>
          <a:bodyPr/>
          <a:lstStyle/>
          <a:p>
            <a:r>
              <a:rPr lang="en-GB" dirty="0"/>
              <a:t>Have you contributed?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7BFB2-EB1B-4E89-9C30-3C12B2345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4078" y="2362714"/>
            <a:ext cx="9451806" cy="4046400"/>
          </a:xfrm>
        </p:spPr>
        <p:txBody>
          <a:bodyPr/>
          <a:lstStyle/>
          <a:p>
            <a:r>
              <a:rPr lang="en-GB" altLang="en-US"/>
              <a:t>Thank you for getting involved in this Primary Hub meeting, arranged by volunteers.</a:t>
            </a:r>
          </a:p>
          <a:p>
            <a:endParaRPr lang="en-GB" altLang="en-US"/>
          </a:p>
          <a:p>
            <a:r>
              <a:rPr lang="en-GB" altLang="en-US"/>
              <a:t>Please make a contribution to the cost of refreshments </a:t>
            </a:r>
            <a:r>
              <a:rPr lang="en-GB" altLang="en-US">
                <a:sym typeface="Wingdings" pitchFamily="2" charset="2"/>
              </a:rPr>
              <a:t>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41082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34926-8C25-4585-A043-2A134CDE8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568" y="430623"/>
            <a:ext cx="6640675" cy="1814132"/>
          </a:xfrm>
        </p:spPr>
        <p:txBody>
          <a:bodyPr/>
          <a:lstStyle/>
          <a:p>
            <a:r>
              <a:rPr lang="en-GB" dirty="0"/>
              <a:t>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7BFB2-EB1B-4E89-9C30-3C12B2345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4078" y="2362714"/>
            <a:ext cx="9451806" cy="4046400"/>
          </a:xfrm>
        </p:spPr>
        <p:txBody>
          <a:bodyPr/>
          <a:lstStyle/>
          <a:p>
            <a:r>
              <a:rPr lang="en-GB"/>
              <a:t>This presentation contains Notes below the screens, partly to save being too wordy.</a:t>
            </a:r>
          </a:p>
          <a:p>
            <a:r>
              <a:rPr lang="en-GB"/>
              <a:t>Please do read them in advance as some of the information is essential to the screen content.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114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34926-8C25-4585-A043-2A134CDE8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568" y="430623"/>
            <a:ext cx="6640675" cy="1814132"/>
          </a:xfrm>
        </p:spPr>
        <p:txBody>
          <a:bodyPr/>
          <a:lstStyle/>
          <a:p>
            <a:r>
              <a:rPr lang="en-GB" dirty="0"/>
              <a:t>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7BFB2-EB1B-4E89-9C30-3C12B2345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4078" y="2362714"/>
            <a:ext cx="9451806" cy="4046400"/>
          </a:xfrm>
        </p:spPr>
        <p:txBody>
          <a:bodyPr/>
          <a:lstStyle/>
          <a:p>
            <a:pPr marL="0" indent="0">
              <a:buClr>
                <a:srgbClr val="376092"/>
              </a:buClr>
              <a:buNone/>
            </a:pPr>
            <a:r>
              <a:rPr lang="en-GB" altLang="en-US" b="1">
                <a:solidFill>
                  <a:srgbClr val="0070C0"/>
                </a:solidFill>
              </a:rPr>
              <a:t>ALL is:</a:t>
            </a:r>
          </a:p>
          <a:p>
            <a:pPr marL="0" indent="0">
              <a:buClr>
                <a:srgbClr val="376092"/>
              </a:buClr>
            </a:pPr>
            <a:r>
              <a:rPr lang="en-GB" altLang="en-US">
                <a:solidFill>
                  <a:srgbClr val="7F7F7F"/>
                </a:solidFill>
              </a:rPr>
              <a:t> The major professional association for teachers of ALL languages, at ALL levels, in ALL sectors;   </a:t>
            </a:r>
          </a:p>
          <a:p>
            <a:pPr marL="0" indent="0">
              <a:buClr>
                <a:srgbClr val="376092"/>
              </a:buClr>
            </a:pPr>
            <a:r>
              <a:rPr lang="en-GB" altLang="en-US">
                <a:solidFill>
                  <a:srgbClr val="7F7F7F"/>
                </a:solidFill>
              </a:rPr>
              <a:t> Run by teachers, for teachers; </a:t>
            </a:r>
          </a:p>
          <a:p>
            <a:pPr marL="0" indent="0">
              <a:buClr>
                <a:srgbClr val="376092"/>
              </a:buClr>
            </a:pPr>
            <a:r>
              <a:rPr lang="en-GB" altLang="en-US">
                <a:solidFill>
                  <a:srgbClr val="7F7F7F"/>
                </a:solidFill>
              </a:rPr>
              <a:t> Completely independent - our sole purpose is to support and represent language teachers.</a:t>
            </a:r>
            <a:endParaRPr lang="en-GB" alt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404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34926-8C25-4585-A043-2A134CDE8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568" y="430623"/>
            <a:ext cx="6640675" cy="1814132"/>
          </a:xfrm>
        </p:spPr>
        <p:txBody>
          <a:bodyPr/>
          <a:lstStyle/>
          <a:p>
            <a:r>
              <a:rPr lang="en-GB" dirty="0"/>
              <a:t>What does ALL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7BFB2-EB1B-4E89-9C30-3C12B2345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4078" y="2362714"/>
            <a:ext cx="9451806" cy="4046400"/>
          </a:xfrm>
        </p:spPr>
        <p:txBody>
          <a:bodyPr/>
          <a:lstStyle/>
          <a:p>
            <a:pPr marL="0" indent="0">
              <a:buClr>
                <a:srgbClr val="376092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>
                <a:solidFill>
                  <a:srgbClr val="7F7F7F"/>
                </a:solidFill>
              </a:rPr>
              <a:t>Represents the interests of its members;  </a:t>
            </a:r>
          </a:p>
          <a:p>
            <a:pPr marL="0" indent="0">
              <a:buClr>
                <a:srgbClr val="376092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>
                <a:solidFill>
                  <a:srgbClr val="7F7F7F"/>
                </a:solidFill>
              </a:rPr>
              <a:t> Provides information and support; </a:t>
            </a:r>
          </a:p>
          <a:p>
            <a:pPr marL="0" indent="0">
              <a:buClr>
                <a:srgbClr val="376092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>
                <a:solidFill>
                  <a:srgbClr val="7F7F7F"/>
                </a:solidFill>
              </a:rPr>
              <a:t> Contributes to national debates;</a:t>
            </a:r>
          </a:p>
          <a:p>
            <a:pPr marL="0" indent="0">
              <a:buClr>
                <a:srgbClr val="376092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>
                <a:solidFill>
                  <a:srgbClr val="7F7F7F"/>
                </a:solidFill>
              </a:rPr>
              <a:t> Produces regular publications, such as Languages Today magazine and journals;</a:t>
            </a:r>
          </a:p>
          <a:p>
            <a:pPr marL="0" indent="0">
              <a:buClr>
                <a:srgbClr val="376092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>
                <a:solidFill>
                  <a:srgbClr val="7F7F7F"/>
                </a:solidFill>
              </a:rPr>
              <a:t> Runs training courses tailored to teachers’ needs;</a:t>
            </a:r>
          </a:p>
          <a:p>
            <a:pPr marL="0" indent="0">
              <a:buClr>
                <a:srgbClr val="376092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>
                <a:solidFill>
                  <a:srgbClr val="7F7F7F"/>
                </a:solidFill>
              </a:rPr>
              <a:t> Runs the annual </a:t>
            </a:r>
            <a:r>
              <a:rPr lang="en-GB" altLang="en-US" b="1">
                <a:solidFill>
                  <a:srgbClr val="7F7F7F"/>
                </a:solidFill>
              </a:rPr>
              <a:t>Language World </a:t>
            </a:r>
            <a:r>
              <a:rPr lang="en-GB" altLang="en-US">
                <a:solidFill>
                  <a:srgbClr val="7F7F7F"/>
                </a:solidFill>
              </a:rPr>
              <a:t>conference. </a:t>
            </a:r>
            <a:endParaRPr lang="en-GB" alt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431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34926-8C25-4585-A043-2A134CDE8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568" y="430623"/>
            <a:ext cx="6640675" cy="1814132"/>
          </a:xfrm>
        </p:spPr>
        <p:txBody>
          <a:bodyPr/>
          <a:lstStyle/>
          <a:p>
            <a:r>
              <a:rPr lang="en-GB" dirty="0"/>
              <a:t>Why join ALL?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7BFB2-EB1B-4E89-9C30-3C12B2345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4078" y="2362714"/>
            <a:ext cx="9451806" cy="40464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GB" sz="2300" b="1" dirty="0">
                <a:solidFill>
                  <a:schemeClr val="bg1">
                    <a:lumMod val="50000"/>
                  </a:schemeClr>
                </a:solidFill>
              </a:rPr>
              <a:t>- To be well informed: </a:t>
            </a:r>
            <a:r>
              <a:rPr lang="en-GB" sz="2300" dirty="0">
                <a:solidFill>
                  <a:schemeClr val="bg1">
                    <a:lumMod val="50000"/>
                  </a:schemeClr>
                </a:solidFill>
              </a:rPr>
              <a:t>Up to date with news and developments from the world of languages through our magazine, journals and weekly e-newsletter. </a:t>
            </a:r>
          </a:p>
          <a:p>
            <a:pPr marL="0" indent="0">
              <a:buNone/>
              <a:defRPr/>
            </a:pPr>
            <a:r>
              <a:rPr lang="en-GB" sz="2300" b="1" dirty="0">
                <a:solidFill>
                  <a:schemeClr val="bg1">
                    <a:lumMod val="50000"/>
                  </a:schemeClr>
                </a:solidFill>
              </a:rPr>
              <a:t>- To be networked: </a:t>
            </a:r>
            <a:r>
              <a:rPr lang="en-GB" sz="2300" dirty="0">
                <a:solidFill>
                  <a:schemeClr val="bg1">
                    <a:lumMod val="50000"/>
                  </a:schemeClr>
                </a:solidFill>
              </a:rPr>
              <a:t>Part of the national community of language teachers in the UK, providing support and encouragement. </a:t>
            </a:r>
          </a:p>
          <a:p>
            <a:pPr marL="0" indent="0">
              <a:buNone/>
              <a:defRPr/>
            </a:pPr>
            <a:r>
              <a:rPr lang="en-GB" sz="2300" b="1" dirty="0">
                <a:solidFill>
                  <a:schemeClr val="bg1">
                    <a:lumMod val="50000"/>
                  </a:schemeClr>
                </a:solidFill>
              </a:rPr>
              <a:t>- To be adaptable: </a:t>
            </a:r>
            <a:r>
              <a:rPr lang="en-GB" sz="2300" dirty="0">
                <a:solidFill>
                  <a:schemeClr val="bg1">
                    <a:lumMod val="50000"/>
                  </a:schemeClr>
                </a:solidFill>
              </a:rPr>
              <a:t>Discovering and applying new teaching methods, resources and technologies, from other teachers eager to share their practice.</a:t>
            </a:r>
          </a:p>
          <a:p>
            <a:pPr marL="0" indent="0">
              <a:buNone/>
              <a:defRPr/>
            </a:pPr>
            <a:r>
              <a:rPr lang="en-GB" sz="2300" b="1" dirty="0">
                <a:solidFill>
                  <a:schemeClr val="bg1">
                    <a:lumMod val="50000"/>
                  </a:schemeClr>
                </a:solidFill>
              </a:rPr>
              <a:t>- To be proactive: </a:t>
            </a:r>
            <a:r>
              <a:rPr lang="en-GB" sz="2300" dirty="0">
                <a:solidFill>
                  <a:schemeClr val="bg1">
                    <a:lumMod val="50000"/>
                  </a:schemeClr>
                </a:solidFill>
              </a:rPr>
              <a:t>Taking control of your own professional development, and taking advantage of the many training events on offer.</a:t>
            </a:r>
          </a:p>
          <a:p>
            <a:pPr marL="0" indent="0">
              <a:buNone/>
              <a:defRPr/>
            </a:pPr>
            <a:r>
              <a:rPr lang="en-GB" sz="2300" b="1" dirty="0">
                <a:solidFill>
                  <a:schemeClr val="bg1">
                    <a:lumMod val="50000"/>
                  </a:schemeClr>
                </a:solidFill>
              </a:rPr>
              <a:t>- To be motivated: </a:t>
            </a:r>
            <a:r>
              <a:rPr lang="en-GB" sz="2300" dirty="0">
                <a:solidFill>
                  <a:schemeClr val="bg1">
                    <a:lumMod val="50000"/>
                  </a:schemeClr>
                </a:solidFill>
              </a:rPr>
              <a:t>With regular boosts of ideas and inspiration, keeping you on the top of your game, and reminding you why you became a teacher!</a:t>
            </a:r>
          </a:p>
          <a:p>
            <a:endParaRPr lang="en-GB" sz="2300" dirty="0"/>
          </a:p>
        </p:txBody>
      </p:sp>
    </p:spTree>
    <p:extLst>
      <p:ext uri="{BB962C8B-B14F-4D97-AF65-F5344CB8AC3E}">
        <p14:creationId xmlns:p14="http://schemas.microsoft.com/office/powerpoint/2010/main" val="1316771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34926-8C25-4585-A043-2A134CDE8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568" y="430623"/>
            <a:ext cx="6640675" cy="1814132"/>
          </a:xfrm>
        </p:spPr>
        <p:txBody>
          <a:bodyPr/>
          <a:lstStyle/>
          <a:p>
            <a:r>
              <a:rPr lang="en-GB" dirty="0"/>
              <a:t>What do members get?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7BFB2-EB1B-4E89-9C30-3C12B2345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4078" y="2362714"/>
            <a:ext cx="9451806" cy="4046400"/>
          </a:xfrm>
        </p:spPr>
        <p:txBody>
          <a:bodyPr>
            <a:normAutofit fontScale="92500" lnSpcReduction="20000"/>
          </a:bodyPr>
          <a:lstStyle/>
          <a:p>
            <a:pPr marL="0" indent="0">
              <a:buClr>
                <a:srgbClr val="376092"/>
              </a:buClr>
            </a:pPr>
            <a:r>
              <a:rPr lang="en-GB" altLang="en-US" dirty="0">
                <a:solidFill>
                  <a:srgbClr val="7F7F7F"/>
                </a:solidFill>
              </a:rPr>
              <a:t> Regular issues of Languages Today magazine;</a:t>
            </a:r>
          </a:p>
          <a:p>
            <a:pPr marL="0" indent="0">
              <a:buClr>
                <a:srgbClr val="376092"/>
              </a:buClr>
            </a:pPr>
            <a:r>
              <a:rPr lang="en-GB" altLang="en-US" dirty="0">
                <a:solidFill>
                  <a:srgbClr val="7F7F7F"/>
                </a:solidFill>
              </a:rPr>
              <a:t> Copies of </a:t>
            </a:r>
            <a:r>
              <a:rPr lang="en-GB" altLang="en-US" dirty="0" err="1">
                <a:solidFill>
                  <a:srgbClr val="7F7F7F"/>
                </a:solidFill>
              </a:rPr>
              <a:t>ALLnet</a:t>
            </a:r>
            <a:r>
              <a:rPr lang="en-GB" altLang="en-US" dirty="0">
                <a:solidFill>
                  <a:srgbClr val="7F7F7F"/>
                </a:solidFill>
              </a:rPr>
              <a:t>, our weekly e-newsletter;</a:t>
            </a:r>
          </a:p>
          <a:p>
            <a:pPr marL="0" indent="0">
              <a:buClr>
                <a:srgbClr val="376092"/>
              </a:buClr>
            </a:pPr>
            <a:r>
              <a:rPr lang="en-GB" altLang="en-US" dirty="0">
                <a:solidFill>
                  <a:srgbClr val="7F7F7F"/>
                </a:solidFill>
              </a:rPr>
              <a:t> Online access to our members’ area, and electronic issues of our journals; </a:t>
            </a:r>
          </a:p>
          <a:p>
            <a:pPr marL="0" indent="0">
              <a:buClr>
                <a:srgbClr val="376092"/>
              </a:buClr>
            </a:pPr>
            <a:r>
              <a:rPr lang="en-GB" altLang="en-US" dirty="0">
                <a:solidFill>
                  <a:srgbClr val="7F7F7F"/>
                </a:solidFill>
              </a:rPr>
              <a:t> Discounted or free training courses around the country, tailored to your needs;</a:t>
            </a:r>
          </a:p>
          <a:p>
            <a:pPr marL="0" indent="0">
              <a:buClr>
                <a:srgbClr val="376092"/>
              </a:buClr>
            </a:pPr>
            <a:r>
              <a:rPr lang="en-GB" altLang="en-US" dirty="0">
                <a:solidFill>
                  <a:srgbClr val="7F7F7F"/>
                </a:solidFill>
              </a:rPr>
              <a:t> Great special offers from our Corporate Members; and </a:t>
            </a:r>
          </a:p>
          <a:p>
            <a:pPr marL="0" indent="0">
              <a:buClr>
                <a:srgbClr val="376092"/>
              </a:buClr>
            </a:pPr>
            <a:r>
              <a:rPr lang="en-GB" altLang="en-US" dirty="0">
                <a:solidFill>
                  <a:srgbClr val="7F7F7F"/>
                </a:solidFill>
              </a:rPr>
              <a:t> Big discounts on delegate fees for our annual conference, Language World.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648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34926-8C25-4585-A043-2A134CDE8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568" y="430623"/>
            <a:ext cx="6640675" cy="1814132"/>
          </a:xfrm>
        </p:spPr>
        <p:txBody>
          <a:bodyPr/>
          <a:lstStyle/>
          <a:p>
            <a:r>
              <a:rPr lang="en-GB" dirty="0"/>
              <a:t>Primary 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7BFB2-EB1B-4E89-9C30-3C12B2345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4078" y="2362714"/>
            <a:ext cx="9451806" cy="4046400"/>
          </a:xfrm>
        </p:spPr>
        <p:txBody>
          <a:bodyPr/>
          <a:lstStyle/>
          <a:p>
            <a:r>
              <a:rPr lang="en-GB" altLang="en-US"/>
              <a:t>Heavily discounted</a:t>
            </a:r>
          </a:p>
          <a:p>
            <a:r>
              <a:rPr lang="en-GB" altLang="en-US"/>
              <a:t>Currently just £50 per year</a:t>
            </a:r>
          </a:p>
          <a:p>
            <a:r>
              <a:rPr lang="en-US" altLang="en-US">
                <a:hlinkClick r:id="rId2"/>
              </a:rPr>
              <a:t>www.all-languages.org.uk/join/join_us/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7278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34926-8C25-4585-A043-2A134CDE8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568" y="430623"/>
            <a:ext cx="6640675" cy="1814132"/>
          </a:xfrm>
        </p:spPr>
        <p:txBody>
          <a:bodyPr/>
          <a:lstStyle/>
          <a:p>
            <a:r>
              <a:rPr lang="en-GB" dirty="0"/>
              <a:t>How do I join ALL?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7BFB2-EB1B-4E89-9C30-3C12B2345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4078" y="2362714"/>
            <a:ext cx="9451806" cy="4046400"/>
          </a:xfrm>
        </p:spPr>
        <p:txBody>
          <a:bodyPr>
            <a:normAutofit fontScale="92500" lnSpcReduction="20000"/>
          </a:bodyPr>
          <a:lstStyle/>
          <a:p>
            <a:pPr marL="0" indent="0">
              <a:buClr>
                <a:srgbClr val="376092"/>
              </a:buClr>
            </a:pPr>
            <a:r>
              <a:rPr lang="en-GB" altLang="en-US" dirty="0">
                <a:solidFill>
                  <a:srgbClr val="7F7F7F"/>
                </a:solidFill>
              </a:rPr>
              <a:t> </a:t>
            </a:r>
            <a:r>
              <a:rPr lang="en-GB" altLang="en-US" b="1" dirty="0">
                <a:solidFill>
                  <a:srgbClr val="7F7F7F"/>
                </a:solidFill>
              </a:rPr>
              <a:t>Online </a:t>
            </a:r>
            <a:r>
              <a:rPr lang="en-GB" altLang="en-US" dirty="0">
                <a:solidFill>
                  <a:srgbClr val="7F7F7F"/>
                </a:solidFill>
              </a:rPr>
              <a:t>– at </a:t>
            </a:r>
            <a:r>
              <a:rPr lang="en-GB" altLang="en-US" dirty="0">
                <a:solidFill>
                  <a:srgbClr val="7F7F7F"/>
                </a:solidFill>
                <a:hlinkClick r:id="rId3"/>
              </a:rPr>
              <a:t>www.all-languages.org.uk</a:t>
            </a:r>
            <a:r>
              <a:rPr lang="en-GB" altLang="en-US" dirty="0">
                <a:solidFill>
                  <a:srgbClr val="7F7F7F"/>
                </a:solidFill>
              </a:rPr>
              <a:t>; </a:t>
            </a:r>
          </a:p>
          <a:p>
            <a:pPr marL="0" indent="0">
              <a:buClr>
                <a:srgbClr val="376092"/>
              </a:buClr>
            </a:pPr>
            <a:r>
              <a:rPr lang="en-GB" altLang="en-US" dirty="0">
                <a:solidFill>
                  <a:srgbClr val="7F7F7F"/>
                </a:solidFill>
              </a:rPr>
              <a:t> </a:t>
            </a:r>
            <a:r>
              <a:rPr lang="en-GB" altLang="en-US" b="1" dirty="0">
                <a:solidFill>
                  <a:srgbClr val="7F7F7F"/>
                </a:solidFill>
              </a:rPr>
              <a:t>By telephone</a:t>
            </a:r>
            <a:r>
              <a:rPr lang="en-GB" altLang="en-US" dirty="0">
                <a:solidFill>
                  <a:srgbClr val="7F7F7F"/>
                </a:solidFill>
              </a:rPr>
              <a:t> – on </a:t>
            </a:r>
            <a:r>
              <a:rPr lang="en-GB" dirty="0"/>
              <a:t>01332 227779</a:t>
            </a:r>
            <a:r>
              <a:rPr lang="en-GB" altLang="en-US" dirty="0">
                <a:solidFill>
                  <a:srgbClr val="7F7F7F"/>
                </a:solidFill>
              </a:rPr>
              <a:t>; </a:t>
            </a:r>
          </a:p>
          <a:p>
            <a:pPr marL="0" indent="0">
              <a:buClr>
                <a:srgbClr val="376092"/>
              </a:buClr>
            </a:pPr>
            <a:r>
              <a:rPr lang="en-GB" altLang="en-US" dirty="0">
                <a:solidFill>
                  <a:srgbClr val="7F7F7F"/>
                </a:solidFill>
              </a:rPr>
              <a:t> </a:t>
            </a:r>
            <a:r>
              <a:rPr lang="en-GB" altLang="en-US" b="1" dirty="0">
                <a:solidFill>
                  <a:srgbClr val="7F7F7F"/>
                </a:solidFill>
              </a:rPr>
              <a:t>By email </a:t>
            </a:r>
            <a:r>
              <a:rPr lang="en-GB" altLang="en-US" dirty="0">
                <a:solidFill>
                  <a:srgbClr val="7F7F7F"/>
                </a:solidFill>
              </a:rPr>
              <a:t>– to </a:t>
            </a:r>
            <a:r>
              <a:rPr lang="en-GB" altLang="en-US" dirty="0">
                <a:solidFill>
                  <a:srgbClr val="7F7F7F"/>
                </a:solidFill>
                <a:hlinkClick r:id="rId4"/>
              </a:rPr>
              <a:t>info@all-languages.org.uk</a:t>
            </a:r>
            <a:r>
              <a:rPr lang="en-GB" altLang="en-US" dirty="0">
                <a:solidFill>
                  <a:srgbClr val="7F7F7F"/>
                </a:solidFill>
              </a:rPr>
              <a:t>;</a:t>
            </a:r>
          </a:p>
          <a:p>
            <a:pPr marL="0" indent="0">
              <a:buClr>
                <a:srgbClr val="376092"/>
              </a:buClr>
            </a:pPr>
            <a:r>
              <a:rPr lang="en-GB" altLang="en-US" b="1" dirty="0">
                <a:solidFill>
                  <a:srgbClr val="7F7F7F"/>
                </a:solidFill>
              </a:rPr>
              <a:t> By post </a:t>
            </a:r>
            <a:r>
              <a:rPr lang="en-GB" altLang="en-US" dirty="0">
                <a:solidFill>
                  <a:srgbClr val="7F7F7F"/>
                </a:solidFill>
              </a:rPr>
              <a:t>– to: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1600" dirty="0">
                <a:solidFill>
                  <a:srgbClr val="7F7F7F"/>
                </a:solidFill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altLang="en-US" dirty="0">
                <a:solidFill>
                  <a:srgbClr val="7F7F7F"/>
                </a:solidFill>
              </a:rPr>
              <a:t>Association for Language Learning</a:t>
            </a:r>
          </a:p>
          <a:p>
            <a:pPr marL="0" indent="0">
              <a:buNone/>
            </a:pPr>
            <a:r>
              <a:rPr lang="en-US" dirty="0">
                <a:solidFill>
                  <a:srgbClr val="757B80"/>
                </a:solidFill>
                <a:latin typeface="Calibri" panose="020F0502020204030204" pitchFamily="34" charset="0"/>
              </a:rPr>
              <a:t>1A Duffield Road</a:t>
            </a:r>
            <a:endParaRPr lang="en-US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757B80"/>
                </a:solidFill>
                <a:latin typeface="Calibri" panose="020F0502020204030204" pitchFamily="34" charset="0"/>
              </a:rPr>
              <a:t>Little Eaton</a:t>
            </a:r>
            <a:endParaRPr lang="en-US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757B80"/>
                </a:solidFill>
                <a:latin typeface="Calibri" panose="020F0502020204030204" pitchFamily="34" charset="0"/>
              </a:rPr>
              <a:t>Derby DE21 5DR</a:t>
            </a:r>
            <a:endParaRPr lang="en-US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1236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34926-8C25-4585-A043-2A134CDE8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568" y="430623"/>
            <a:ext cx="6640675" cy="1814132"/>
          </a:xfrm>
        </p:spPr>
        <p:txBody>
          <a:bodyPr/>
          <a:lstStyle/>
          <a:p>
            <a:r>
              <a:rPr lang="en-GB" dirty="0"/>
              <a:t>Have you had refreshment?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7BFB2-EB1B-4E89-9C30-3C12B2345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4078" y="2362714"/>
            <a:ext cx="9451806" cy="4046400"/>
          </a:xfrm>
        </p:spPr>
        <p:txBody>
          <a:bodyPr/>
          <a:lstStyle/>
          <a:p>
            <a:r>
              <a:rPr lang="en-GB" altLang="en-US" dirty="0">
                <a:latin typeface="Calibri" pitchFamily="34" charset="0"/>
              </a:rPr>
              <a:t>We are very grateful to the Primary Hub coordinator for putting on this event, and to the host institution for their hospitality.</a:t>
            </a:r>
          </a:p>
          <a:p>
            <a:endParaRPr lang="en-GB" altLang="en-US" dirty="0">
              <a:latin typeface="Calibri" pitchFamily="34" charset="0"/>
            </a:endParaRPr>
          </a:p>
          <a:p>
            <a:r>
              <a:rPr lang="en-GB" altLang="en-US" dirty="0">
                <a:latin typeface="Calibri" pitchFamily="34" charset="0"/>
              </a:rPr>
              <a:t>Please make a contribution to the cost of refreshments </a:t>
            </a:r>
            <a:r>
              <a:rPr lang="en-GB" altLang="en-US" dirty="0">
                <a:latin typeface="Calibri" pitchFamily="34" charset="0"/>
                <a:sym typeface="Wingdings" pitchFamily="2" charset="2"/>
              </a:rPr>
              <a:t></a:t>
            </a:r>
            <a:endParaRPr lang="en-GB" altLang="en-US" dirty="0">
              <a:latin typeface="Calibri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641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34926-8C25-4585-A043-2A134CDE8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568" y="430623"/>
            <a:ext cx="6640675" cy="1814132"/>
          </a:xfrm>
        </p:spPr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7BFB2-EB1B-4E89-9C30-3C12B2345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4078" y="2362714"/>
            <a:ext cx="9451806" cy="404640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Have you heard </a:t>
            </a:r>
            <a:r>
              <a:rPr lang="en-US" dirty="0"/>
              <a:t>about … Language Show Live? </a:t>
            </a:r>
          </a:p>
          <a:p>
            <a:r>
              <a:rPr lang="en-GB" dirty="0"/>
              <a:t>Have you seen ... Primary Languages survey results 2018?</a:t>
            </a:r>
            <a:endParaRPr lang="en-US" dirty="0"/>
          </a:p>
          <a:p>
            <a:r>
              <a:rPr lang="en-GB" dirty="0"/>
              <a:t>Have you heard </a:t>
            </a:r>
            <a:r>
              <a:rPr lang="en-US" dirty="0"/>
              <a:t>about … NPLS 2018 ?</a:t>
            </a:r>
          </a:p>
          <a:p>
            <a:r>
              <a:rPr lang="en-GB" dirty="0"/>
              <a:t>Have you seen ... RIPL?</a:t>
            </a:r>
          </a:p>
          <a:p>
            <a:r>
              <a:rPr lang="en-US" dirty="0"/>
              <a:t>Have you heard about … </a:t>
            </a:r>
            <a:r>
              <a:rPr lang="en-GB" dirty="0"/>
              <a:t>Language World 2019?</a:t>
            </a:r>
          </a:p>
          <a:p>
            <a:r>
              <a:rPr lang="en-US" altLang="en-US" dirty="0"/>
              <a:t>Have you thought about … </a:t>
            </a:r>
            <a:r>
              <a:rPr lang="en-GB" dirty="0" err="1"/>
              <a:t>EDoL</a:t>
            </a:r>
            <a:r>
              <a:rPr lang="en-GB" dirty="0"/>
              <a:t> competition</a:t>
            </a:r>
            <a:r>
              <a:rPr lang="en-US" altLang="en-US" dirty="0"/>
              <a:t>?</a:t>
            </a:r>
          </a:p>
          <a:p>
            <a:r>
              <a:rPr lang="en-US" dirty="0"/>
              <a:t>Have you </a:t>
            </a:r>
            <a:r>
              <a:rPr lang="en-GB" dirty="0"/>
              <a:t>talked about</a:t>
            </a:r>
            <a:r>
              <a:rPr lang="en-US" dirty="0"/>
              <a:t> … GDPR ?</a:t>
            </a:r>
          </a:p>
          <a:p>
            <a:r>
              <a:rPr lang="en-GB" dirty="0"/>
              <a:t>Have you checked … your Hub details? </a:t>
            </a:r>
            <a:endParaRPr lang="en-US" dirty="0"/>
          </a:p>
          <a:p>
            <a:r>
              <a:rPr lang="en-GB" dirty="0"/>
              <a:t>Have you talked about … local news and priorities?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5331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3C1A8-B3BC-4706-AD0D-A2FCD59C7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568" y="430623"/>
            <a:ext cx="5230370" cy="1814132"/>
          </a:xfrm>
        </p:spPr>
        <p:txBody>
          <a:bodyPr/>
          <a:lstStyle/>
          <a:p>
            <a:r>
              <a:rPr lang="en-GB" dirty="0"/>
              <a:t>Have you heard about …  Language Show Live?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50625-4C35-4825-909E-109C9DF86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5056" y="2362713"/>
            <a:ext cx="9676560" cy="4461341"/>
          </a:xfrm>
        </p:spPr>
        <p:txBody>
          <a:bodyPr>
            <a:normAutofit/>
          </a:bodyPr>
          <a:lstStyle/>
          <a:p>
            <a:r>
              <a:rPr lang="en-GB" dirty="0"/>
              <a:t>Language Show Live at Olympia London 9-11 November</a:t>
            </a:r>
          </a:p>
          <a:p>
            <a:r>
              <a:rPr lang="en-US" dirty="0"/>
              <a:t>ALL is supporting the </a:t>
            </a:r>
            <a:r>
              <a:rPr lang="en-US" b="1" dirty="0"/>
              <a:t>free</a:t>
            </a:r>
            <a:r>
              <a:rPr lang="en-US" dirty="0"/>
              <a:t> speaker CPD </a:t>
            </a:r>
            <a:r>
              <a:rPr lang="en-US" dirty="0" err="1"/>
              <a:t>programme</a:t>
            </a:r>
            <a:r>
              <a:rPr lang="en-US" dirty="0"/>
              <a:t>.</a:t>
            </a:r>
            <a:endParaRPr lang="en-GB" dirty="0"/>
          </a:p>
          <a:p>
            <a:r>
              <a:rPr lang="en-GB" dirty="0"/>
              <a:t>ALL has a stand and will be giving out </a:t>
            </a:r>
          </a:p>
          <a:p>
            <a:pPr lvl="1"/>
            <a:r>
              <a:rPr lang="en-GB" dirty="0"/>
              <a:t>copies of the Manual for THE LANGUAGE MAGICIAN to Primary Hub contacts. </a:t>
            </a:r>
          </a:p>
          <a:p>
            <a:pPr lvl="1"/>
            <a:r>
              <a:rPr lang="en-GB" dirty="0"/>
              <a:t>Information about ELAPSE – a new Erasmus+ Project</a:t>
            </a:r>
          </a:p>
          <a:p>
            <a:pPr marL="622387" lvl="1" indent="0">
              <a:buNone/>
            </a:pPr>
            <a:r>
              <a:rPr lang="en-GB" dirty="0"/>
              <a:t>If you intend to be there and to collect things please let us know.</a:t>
            </a:r>
          </a:p>
          <a:p>
            <a:pPr marL="622387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8608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34926-8C25-4585-A043-2A134CDE8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568" y="430623"/>
            <a:ext cx="6640675" cy="1814132"/>
          </a:xfrm>
        </p:spPr>
        <p:txBody>
          <a:bodyPr/>
          <a:lstStyle/>
          <a:p>
            <a:r>
              <a:rPr lang="en-GB" dirty="0"/>
              <a:t>Have you seen .. survey of Primary Languages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7BFB2-EB1B-4E89-9C30-3C12B2345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4078" y="2362714"/>
            <a:ext cx="9451806" cy="4046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Clare Seccombe is a member of the ALL Primary Steering Group ; her latest Survey is here: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http://changing-phase.blogspot.com/2018/07/survey-2018-results.html</a:t>
            </a:r>
            <a:r>
              <a:rPr lang="en-US" dirty="0"/>
              <a:t> </a:t>
            </a:r>
          </a:p>
          <a:p>
            <a:r>
              <a:rPr lang="en-US" dirty="0"/>
              <a:t>In November Clare represents ALL at a Primary Languages Summit on issues affecting implementation and progress. </a:t>
            </a:r>
          </a:p>
          <a:p>
            <a:r>
              <a:rPr lang="en-US" dirty="0"/>
              <a:t>If you have points to make about such issues </a:t>
            </a:r>
            <a:r>
              <a:rPr lang="en-US" dirty="0">
                <a:solidFill>
                  <a:srgbClr val="FF0000"/>
                </a:solidFill>
              </a:rPr>
              <a:t>please </a:t>
            </a:r>
            <a:r>
              <a:rPr lang="en-US" dirty="0"/>
              <a:t>drop a line to Clare.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1362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34926-8C25-4585-A043-2A134CDE8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568" y="430623"/>
            <a:ext cx="6640675" cy="1814132"/>
          </a:xfrm>
        </p:spPr>
        <p:txBody>
          <a:bodyPr/>
          <a:lstStyle/>
          <a:p>
            <a:r>
              <a:rPr lang="en-US" dirty="0"/>
              <a:t>Have you heard about … </a:t>
            </a:r>
            <a:r>
              <a:rPr lang="en-GB" dirty="0"/>
              <a:t>NPLS 2018?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7BFB2-EB1B-4E89-9C30-3C12B2345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4078" y="2362714"/>
            <a:ext cx="9451806" cy="40464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NPLS = Northern Primary Languages Show </a:t>
            </a:r>
          </a:p>
          <a:p>
            <a:r>
              <a:rPr lang="en-GB" dirty="0"/>
              <a:t>especially for teachers in Primary (but all welcome!)</a:t>
            </a:r>
          </a:p>
          <a:p>
            <a:r>
              <a:rPr lang="en-GB" dirty="0"/>
              <a:t>In lovely York on Saturday 1</a:t>
            </a:r>
            <a:r>
              <a:rPr lang="en-GB" baseline="30000" dirty="0"/>
              <a:t>st</a:t>
            </a:r>
            <a:r>
              <a:rPr lang="en-GB" dirty="0"/>
              <a:t> December </a:t>
            </a:r>
          </a:p>
          <a:p>
            <a:r>
              <a:rPr lang="en-GB" dirty="0"/>
              <a:t>Very special rates for ALL Members</a:t>
            </a:r>
          </a:p>
          <a:p>
            <a:r>
              <a:rPr lang="en-GB" dirty="0"/>
              <a:t>Flyer / Programme here: </a:t>
            </a:r>
            <a:r>
              <a:rPr lang="en-GB" dirty="0">
                <a:hlinkClick r:id="rId3"/>
              </a:rPr>
              <a:t>https://forms.ncl.ac.uk/view.php?id=2611525</a:t>
            </a:r>
            <a:r>
              <a:rPr lang="en-GB" dirty="0"/>
              <a:t> </a:t>
            </a:r>
          </a:p>
          <a:p>
            <a:r>
              <a:rPr lang="en-GB" dirty="0"/>
              <a:t>Booking here: </a:t>
            </a:r>
            <a:r>
              <a:rPr lang="en-GB" dirty="0">
                <a:hlinkClick r:id="rId3"/>
              </a:rPr>
              <a:t>https://forms.ncl.ac.uk/view.php?id=2611525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9364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4F74E-E710-432A-92B8-B6EDAFBEA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568" y="430623"/>
            <a:ext cx="3901631" cy="1814132"/>
          </a:xfrm>
        </p:spPr>
        <p:txBody>
          <a:bodyPr/>
          <a:lstStyle/>
          <a:p>
            <a:r>
              <a:rPr lang="en-GB" dirty="0"/>
              <a:t>NPLS Programme includes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3E868-AEDD-45A2-8C30-C7952E00F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569" y="2362713"/>
            <a:ext cx="9621047" cy="44613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Janet Lloyd:  Primary language learning power!</a:t>
            </a:r>
          </a:p>
          <a:p>
            <a:r>
              <a:rPr lang="en-GB" dirty="0"/>
              <a:t>Workshops on Reading, Speaking, </a:t>
            </a:r>
            <a:r>
              <a:rPr lang="en-US" dirty="0"/>
              <a:t>partnership working, Latin and Literacy, internationalism, writing and free resources and support from the </a:t>
            </a:r>
            <a:r>
              <a:rPr lang="en-US" dirty="0" err="1"/>
              <a:t>Institut</a:t>
            </a:r>
            <a:r>
              <a:rPr lang="en-US" dirty="0"/>
              <a:t> </a:t>
            </a:r>
            <a:r>
              <a:rPr lang="en-US" dirty="0" err="1"/>
              <a:t>français</a:t>
            </a:r>
            <a:r>
              <a:rPr lang="en-US" dirty="0"/>
              <a:t> and THE LANGUAGE MAGICIAN</a:t>
            </a:r>
          </a:p>
          <a:p>
            <a:r>
              <a:rPr lang="en-GB" dirty="0"/>
              <a:t>Speakers : Suzi </a:t>
            </a:r>
            <a:r>
              <a:rPr lang="en-GB" dirty="0" err="1"/>
              <a:t>Bewell</a:t>
            </a:r>
            <a:r>
              <a:rPr lang="en-GB" dirty="0"/>
              <a:t>, Sue </a:t>
            </a:r>
            <a:r>
              <a:rPr lang="en-GB" dirty="0" err="1"/>
              <a:t>Balmer</a:t>
            </a:r>
            <a:r>
              <a:rPr lang="en-GB" dirty="0"/>
              <a:t>, Janet Clarke, Therese Comfort, Vicky Cooke, Helena Edwards, </a:t>
            </a:r>
            <a:r>
              <a:rPr lang="en-US" dirty="0"/>
              <a:t>Benoit Le </a:t>
            </a:r>
            <a:r>
              <a:rPr lang="en-US" dirty="0" err="1"/>
              <a:t>Dévédec</a:t>
            </a:r>
            <a:r>
              <a:rPr lang="en-US" dirty="0"/>
              <a:t>, St</a:t>
            </a:r>
            <a:r>
              <a:rPr lang="en-GB" dirty="0"/>
              <a:t>even Fawkes, John Rolfe, </a:t>
            </a:r>
            <a:r>
              <a:rPr lang="en-US" dirty="0"/>
              <a:t>Clare Seccombe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384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51B3C-5227-4815-8F57-09A9F655F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569" y="430623"/>
            <a:ext cx="3783390" cy="1814132"/>
          </a:xfrm>
        </p:spPr>
        <p:txBody>
          <a:bodyPr/>
          <a:lstStyle/>
          <a:p>
            <a:r>
              <a:rPr lang="en-GB" dirty="0"/>
              <a:t>Have you heard about … RIPL?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7A891-0F06-4A0A-AE9A-3991C17BC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570" y="2362713"/>
            <a:ext cx="9621046" cy="446134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RIPL = Research in Primary Languages </a:t>
            </a:r>
            <a:r>
              <a:rPr lang="en-US" dirty="0"/>
              <a:t>and the idea is to bring researchers and practitioners into closer cooperation.  </a:t>
            </a:r>
          </a:p>
          <a:p>
            <a:r>
              <a:rPr lang="en-US" dirty="0"/>
              <a:t>Please pass on ideas for action-research projects or findings from any research-based activities that you are involved in </a:t>
            </a:r>
          </a:p>
          <a:p>
            <a:r>
              <a:rPr lang="en-US" dirty="0">
                <a:hlinkClick r:id="rId3"/>
              </a:rPr>
              <a:t>http://www.ripl.uk/</a:t>
            </a:r>
            <a:r>
              <a:rPr lang="en-US" dirty="0"/>
              <a:t> </a:t>
            </a:r>
          </a:p>
          <a:p>
            <a:pPr marL="0" indent="0">
              <a:buNone/>
            </a:pP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013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1529</Words>
  <Application>Microsoft Office PowerPoint</Application>
  <PresentationFormat>Custom</PresentationFormat>
  <Paragraphs>159</Paragraphs>
  <Slides>25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Tahoma</vt:lpstr>
      <vt:lpstr>Wingdings</vt:lpstr>
      <vt:lpstr>Office Theme</vt:lpstr>
      <vt:lpstr>Primary Hub Roadshow</vt:lpstr>
      <vt:lpstr>Notes</vt:lpstr>
      <vt:lpstr>Have you had refreshment?  </vt:lpstr>
      <vt:lpstr>Contents</vt:lpstr>
      <vt:lpstr>Have you heard about …  Language Show Live?</vt:lpstr>
      <vt:lpstr>Have you seen .. survey of Primary Languages 2018</vt:lpstr>
      <vt:lpstr>Have you heard about … NPLS 2018?</vt:lpstr>
      <vt:lpstr>NPLS Programme includes</vt:lpstr>
      <vt:lpstr>Have you heard about … RIPL?</vt:lpstr>
      <vt:lpstr>Have you heard about … Language World 2019? </vt:lpstr>
      <vt:lpstr>EDoL writing competition</vt:lpstr>
      <vt:lpstr>Random examples</vt:lpstr>
      <vt:lpstr>PowerPoint Presentation</vt:lpstr>
      <vt:lpstr>Classics / Latin </vt:lpstr>
      <vt:lpstr>Have you visited … the ALL Literature wiki recently? </vt:lpstr>
      <vt:lpstr>Have you talked about … GDPR ?</vt:lpstr>
      <vt:lpstr>GDPR and ALL-local  members</vt:lpstr>
      <vt:lpstr>Have you checked … your Hub details?  </vt:lpstr>
      <vt:lpstr>Have you contributed?</vt:lpstr>
      <vt:lpstr>Reminders</vt:lpstr>
      <vt:lpstr>What does ALL do?</vt:lpstr>
      <vt:lpstr>Why join ALL?</vt:lpstr>
      <vt:lpstr>What do members get?</vt:lpstr>
      <vt:lpstr>Primary membership</vt:lpstr>
      <vt:lpstr>How do I join ALL?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Laptop5</dc:creator>
  <cp:lastModifiedBy>Clodagh Howcroft</cp:lastModifiedBy>
  <cp:revision>36</cp:revision>
  <dcterms:created xsi:type="dcterms:W3CDTF">2017-08-07T12:00:19Z</dcterms:created>
  <dcterms:modified xsi:type="dcterms:W3CDTF">2018-11-01T05:36:29Z</dcterms:modified>
</cp:coreProperties>
</file>