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8"/>
  </p:notesMasterIdLst>
  <p:sldIdLst>
    <p:sldId id="274" r:id="rId3"/>
    <p:sldId id="283" r:id="rId4"/>
    <p:sldId id="285" r:id="rId5"/>
    <p:sldId id="257" r:id="rId6"/>
    <p:sldId id="262" r:id="rId7"/>
    <p:sldId id="264" r:id="rId8"/>
    <p:sldId id="265" r:id="rId9"/>
    <p:sldId id="266" r:id="rId10"/>
    <p:sldId id="263" r:id="rId11"/>
    <p:sldId id="269" r:id="rId12"/>
    <p:sldId id="270" r:id="rId13"/>
    <p:sldId id="267" r:id="rId14"/>
    <p:sldId id="268" r:id="rId15"/>
    <p:sldId id="260" r:id="rId16"/>
    <p:sldId id="272" r:id="rId17"/>
    <p:sldId id="273" r:id="rId18"/>
    <p:sldId id="302" r:id="rId19"/>
    <p:sldId id="301" r:id="rId20"/>
    <p:sldId id="293" r:id="rId21"/>
    <p:sldId id="294" r:id="rId22"/>
    <p:sldId id="295" r:id="rId23"/>
    <p:sldId id="296" r:id="rId24"/>
    <p:sldId id="303" r:id="rId25"/>
    <p:sldId id="289" r:id="rId26"/>
    <p:sldId id="290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9B2BB3-BD2B-4007-89D3-D20885141445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1DC7-F0B0-485C-A95A-F67D6040EF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977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l-languages.org.uk/wp-content/uploads/2019/03/Live-Language-learning-issues-in-the-media.pdf" TargetMode="External"/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ccooney@all-languages.org.uk" TargetMode="External"/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This Roadshow was compiled for ALL Council by Steven Fawkes in May 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7DE8598-B253-4CF0-9705-0BD172EA3BF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267279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NB Half-term dates often vary between areas!</a:t>
            </a:r>
          </a:p>
          <a:p>
            <a:endParaRPr lang="en-US" dirty="0"/>
          </a:p>
          <a:p>
            <a:r>
              <a:rPr lang="en-US" dirty="0"/>
              <a:t>The archive is here:</a:t>
            </a:r>
          </a:p>
          <a:p>
            <a:endParaRPr lang="en-US" dirty="0"/>
          </a:p>
          <a:p>
            <a:r>
              <a:rPr lang="en-US" dirty="0"/>
              <a:t>https://www.all-languages.org.uk/all-local/support-branches-networks-primary-hubs/</a:t>
            </a:r>
          </a:p>
          <a:p>
            <a:endParaRPr lang="en-US" dirty="0"/>
          </a:p>
          <a:p>
            <a:r>
              <a:rPr lang="en-US" dirty="0"/>
              <a:t>This Roadshow was compiled by Steven Fawkes for ALL Council in February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0690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</a:t>
            </a:r>
            <a:r>
              <a:rPr lang="en-GB" baseline="0" dirty="0"/>
              <a:t> are no Notes to this slide!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5283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Details on next screens. MEITS is one of the OWRI projects.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1527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Look out fir details of future Debating competitions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891DC7-F0B0-485C-A95A-F67D6040EF4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290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Please request a booking form from steven.fawkes@gmail.com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577A0-865B-4967-BF3B-1EC3EB68CD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389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next screens are based on the Plenary from Michael Wardle OFSTED Lead for Languages at LW , An article appears in the current Languages Today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5537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GB" dirty="0"/>
              <a:t>These notes are taken from a session at Language World 2019. An</a:t>
            </a:r>
            <a:r>
              <a:rPr lang="en-GB" baseline="0" dirty="0"/>
              <a:t> article appears in the May/June 2019 Languages Today.</a:t>
            </a:r>
            <a:endParaRPr lang="en-GB" dirty="0"/>
          </a:p>
          <a:p>
            <a:pPr eaLnBrk="1" hangingPunct="1">
              <a:spcBef>
                <a:spcPct val="0"/>
              </a:spcBef>
            </a:pPr>
            <a:endParaRPr lang="en-GB" dirty="0"/>
          </a:p>
          <a:p>
            <a:pPr eaLnBrk="1" hangingPunct="1">
              <a:spcBef>
                <a:spcPct val="0"/>
              </a:spcBef>
            </a:pPr>
            <a:r>
              <a:rPr lang="en-GB" dirty="0"/>
              <a:t>Feedback is welcome to steven.fawkes@gmail.com</a:t>
            </a:r>
          </a:p>
          <a:p>
            <a:pPr eaLnBrk="1" hangingPunct="1">
              <a:spcBef>
                <a:spcPct val="0"/>
              </a:spcBef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1498AF-AABF-4593-9784-49F76AC1C1E0}" type="slidenum">
              <a:rPr lang="en-US" smtClean="0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7377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There are further discussion points in the Briefing </a:t>
            </a:r>
            <a:r>
              <a:rPr lang="en-GB" dirty="0">
                <a:hlinkClick r:id="rId3"/>
              </a:rPr>
              <a:t>http://www.all-languages.org.uk/wp-content/uploads/2019/03/Live-Language-learning-issues-in-the-media.pdf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1498AF-AABF-4593-9784-49F76AC1C1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5309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Association for Language Learning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1A Duffield Road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Little Eaton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Derby DE21 5DR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Tel:  01332 227779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e: 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/>
              </a:rPr>
              <a:t>info@all-languages.org.uk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    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DE8598-B253-4CF0-9705-0BD172EA3BF7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537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7729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964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4376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88932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0610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defRPr sz="3617"/>
            </a:lvl1pPr>
            <a:lvl2pPr>
              <a:defRPr sz="3141"/>
            </a:lvl2pPr>
            <a:lvl3pPr>
              <a:defRPr sz="2570"/>
            </a:lvl3pPr>
            <a:lvl4pPr>
              <a:defRPr sz="2380"/>
            </a:lvl4pPr>
            <a:lvl5pP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defRPr sz="3617"/>
            </a:lvl1pPr>
            <a:lvl2pPr>
              <a:defRPr sz="3141"/>
            </a:lvl2pPr>
            <a:lvl3pPr>
              <a:defRPr sz="2570"/>
            </a:lvl3pPr>
            <a:lvl4pPr>
              <a:defRPr sz="2380"/>
            </a:lvl4pPr>
            <a:lvl5pP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AD122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79313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39853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1E2257"/>
              </a:buClr>
              <a:defRPr/>
            </a:lvl1pPr>
            <a:lvl2pPr>
              <a:buClr>
                <a:srgbClr val="1E2257"/>
              </a:buClr>
              <a:defRPr/>
            </a:lvl2pPr>
            <a:lvl3pPr>
              <a:buClr>
                <a:srgbClr val="1E2257"/>
              </a:buClr>
              <a:defRPr/>
            </a:lvl3pPr>
            <a:lvl4pPr>
              <a:buClr>
                <a:srgbClr val="1E2257"/>
              </a:buClr>
              <a:defRPr/>
            </a:lvl4pPr>
            <a:lvl5pPr>
              <a:buClr>
                <a:srgbClr val="1E2257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05608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buClr>
                <a:srgbClr val="1E2257"/>
              </a:buClr>
              <a:defRPr sz="3617"/>
            </a:lvl1pPr>
            <a:lvl2pPr>
              <a:buClr>
                <a:srgbClr val="1E2257"/>
              </a:buClr>
              <a:defRPr sz="3141"/>
            </a:lvl2pPr>
            <a:lvl3pPr>
              <a:buClr>
                <a:srgbClr val="1E2257"/>
              </a:buClr>
              <a:defRPr sz="2570"/>
            </a:lvl3pPr>
            <a:lvl4pPr>
              <a:buClr>
                <a:srgbClr val="1E2257"/>
              </a:buClr>
              <a:defRPr sz="2380"/>
            </a:lvl4pPr>
            <a:lvl5pPr>
              <a:buClr>
                <a:srgbClr val="1E2257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buClr>
                <a:srgbClr val="1E2257"/>
              </a:buClr>
              <a:defRPr sz="3617"/>
            </a:lvl1pPr>
            <a:lvl2pPr>
              <a:buClr>
                <a:srgbClr val="1E2257"/>
              </a:buClr>
              <a:defRPr sz="3141"/>
            </a:lvl2pPr>
            <a:lvl3pPr>
              <a:buClr>
                <a:srgbClr val="1E2257"/>
              </a:buClr>
              <a:defRPr sz="2570"/>
            </a:lvl3pPr>
            <a:lvl4pPr>
              <a:buClr>
                <a:srgbClr val="1E2257"/>
              </a:buClr>
              <a:defRPr sz="2380"/>
            </a:lvl4pPr>
            <a:lvl5pPr>
              <a:buClr>
                <a:srgbClr val="1E2257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1E225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93923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235192"/>
            <a:ext cx="3735037" cy="2013376"/>
          </a:xfrm>
        </p:spPr>
        <p:txBody>
          <a:bodyPr anchor="b" anchorCtr="0">
            <a:normAutofit/>
          </a:bodyPr>
          <a:lstStyle>
            <a:lvl1pPr algn="l">
              <a:defRPr sz="3807" b="0" i="0">
                <a:solidFill>
                  <a:srgbClr val="505150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439908"/>
            <a:ext cx="3735037" cy="798516"/>
          </a:xfrm>
        </p:spPr>
        <p:txBody>
          <a:bodyPr>
            <a:normAutofit/>
          </a:bodyPr>
          <a:lstStyle>
            <a:lvl1pPr marL="0" indent="0" algn="l">
              <a:buNone/>
              <a:defRPr sz="1904">
                <a:solidFill>
                  <a:srgbClr val="505150"/>
                </a:solidFill>
              </a:defRPr>
            </a:lvl1pPr>
            <a:lvl2pPr marL="592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847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7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69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619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54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467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390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dirty="0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914400" y="5334024"/>
            <a:ext cx="3735037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79041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0092D2"/>
              </a:buClr>
              <a:defRPr/>
            </a:lvl1pPr>
            <a:lvl2pPr>
              <a:buClr>
                <a:srgbClr val="0092D2"/>
              </a:buClr>
              <a:defRPr/>
            </a:lvl2pPr>
            <a:lvl3pPr>
              <a:buClr>
                <a:srgbClr val="0092D2"/>
              </a:buClr>
              <a:defRPr/>
            </a:lvl3pPr>
            <a:lvl4pPr>
              <a:buClr>
                <a:srgbClr val="0092D2"/>
              </a:buClr>
              <a:defRPr/>
            </a:lvl4pPr>
            <a:lvl5pPr>
              <a:buClr>
                <a:srgbClr val="0092D2"/>
              </a:buClr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260854" y="2248715"/>
            <a:ext cx="3014469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3785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12965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0853" y="397638"/>
            <a:ext cx="6705917" cy="566817"/>
          </a:xfrm>
        </p:spPr>
        <p:txBody>
          <a:bodyPr/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60854" y="1928909"/>
            <a:ext cx="4777168" cy="4197255"/>
          </a:xfrm>
        </p:spPr>
        <p:txBody>
          <a:bodyPr/>
          <a:lstStyle>
            <a:lvl1pPr>
              <a:buClr>
                <a:srgbClr val="0092D2"/>
              </a:buClr>
              <a:defRPr sz="3617"/>
            </a:lvl1pPr>
            <a:lvl2pPr>
              <a:buClr>
                <a:srgbClr val="0092D2"/>
              </a:buClr>
              <a:defRPr sz="3141"/>
            </a:lvl2pPr>
            <a:lvl3pPr>
              <a:buClr>
                <a:srgbClr val="0092D2"/>
              </a:buClr>
              <a:defRPr sz="2570"/>
            </a:lvl3pPr>
            <a:lvl4pPr>
              <a:buClr>
                <a:srgbClr val="0092D2"/>
              </a:buClr>
              <a:defRPr sz="2380"/>
            </a:lvl4pPr>
            <a:lvl5pPr>
              <a:buClr>
                <a:srgbClr val="0092D2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1300" y="1928909"/>
            <a:ext cx="4787069" cy="4197255"/>
          </a:xfrm>
        </p:spPr>
        <p:txBody>
          <a:bodyPr/>
          <a:lstStyle>
            <a:lvl1pPr>
              <a:buClr>
                <a:srgbClr val="0092D2"/>
              </a:buClr>
              <a:defRPr sz="3617"/>
            </a:lvl1pPr>
            <a:lvl2pPr>
              <a:buClr>
                <a:srgbClr val="0092D2"/>
              </a:buClr>
              <a:defRPr sz="3141"/>
            </a:lvl2pPr>
            <a:lvl3pPr>
              <a:buClr>
                <a:srgbClr val="0092D2"/>
              </a:buClr>
              <a:defRPr sz="2570"/>
            </a:lvl3pPr>
            <a:lvl4pPr>
              <a:buClr>
                <a:srgbClr val="0092D2"/>
              </a:buClr>
              <a:defRPr sz="2380"/>
            </a:lvl4pPr>
            <a:lvl5pPr>
              <a:buClr>
                <a:srgbClr val="0092D2"/>
              </a:buClr>
              <a:defRPr sz="2380"/>
            </a:lvl5pPr>
            <a:lvl6pPr>
              <a:defRPr sz="2380"/>
            </a:lvl6pPr>
            <a:lvl7pPr>
              <a:defRPr sz="2380"/>
            </a:lvl7pPr>
            <a:lvl8pPr>
              <a:defRPr sz="2380"/>
            </a:lvl8pPr>
            <a:lvl9pPr>
              <a:defRPr sz="238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260855" y="1125554"/>
            <a:ext cx="6705916" cy="0"/>
          </a:xfrm>
          <a:prstGeom prst="line">
            <a:avLst/>
          </a:prstGeom>
          <a:ln>
            <a:solidFill>
              <a:srgbClr val="0092D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48862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40671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421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4994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771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520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236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86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3978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05C29-2336-4DCF-91FC-9E47A8C8BFCB}" type="datetimeFigureOut">
              <a:rPr lang="en-US" smtClean="0"/>
              <a:t>6/7/2019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5B8B2-1981-4AB9-A934-BE82D36A2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67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60854" y="409846"/>
            <a:ext cx="3014469" cy="1726603"/>
          </a:xfrm>
          <a:prstGeom prst="rect">
            <a:avLst/>
          </a:prstGeom>
        </p:spPr>
        <p:txBody>
          <a:bodyPr vert="horz" lIns="0" tIns="62239" rIns="0" bIns="0" rtlCol="0" anchor="ctr">
            <a:no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69107" y="2248716"/>
            <a:ext cx="6271630" cy="4246088"/>
          </a:xfrm>
          <a:prstGeom prst="rect">
            <a:avLst/>
          </a:prstGeom>
        </p:spPr>
        <p:txBody>
          <a:bodyPr vert="horz" lIns="0" tIns="62239" rIns="0" bIns="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82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txStyles>
    <p:titleStyle>
      <a:lvl1pPr algn="l" defTabSz="592387" rtl="0" eaLnBrk="1" latinLnBrk="0" hangingPunct="1">
        <a:spcBef>
          <a:spcPct val="0"/>
        </a:spcBef>
        <a:buNone/>
        <a:defRPr sz="3807" kern="1200">
          <a:solidFill>
            <a:srgbClr val="505150"/>
          </a:solidFill>
          <a:latin typeface="+mj-lt"/>
          <a:ea typeface="+mj-ea"/>
          <a:cs typeface="+mj-cs"/>
        </a:defRPr>
      </a:lvl1pPr>
    </p:titleStyle>
    <p:bodyStyle>
      <a:lvl1pPr marL="444291" indent="-444291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3046" kern="1200">
          <a:solidFill>
            <a:srgbClr val="505150"/>
          </a:solidFill>
          <a:latin typeface="+mn-lt"/>
          <a:ea typeface="+mn-ea"/>
          <a:cs typeface="+mn-cs"/>
        </a:defRPr>
      </a:lvl1pPr>
      <a:lvl2pPr marL="962630" indent="-370242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2855" kern="1200">
          <a:solidFill>
            <a:srgbClr val="505150"/>
          </a:solidFill>
          <a:latin typeface="+mn-lt"/>
          <a:ea typeface="+mn-ea"/>
          <a:cs typeface="+mn-cs"/>
        </a:defRPr>
      </a:lvl2pPr>
      <a:lvl3pPr marL="1480968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•"/>
        <a:defRPr sz="2665" kern="1200">
          <a:solidFill>
            <a:srgbClr val="505150"/>
          </a:solidFill>
          <a:latin typeface="+mn-lt"/>
          <a:ea typeface="+mn-ea"/>
          <a:cs typeface="+mn-cs"/>
        </a:defRPr>
      </a:lvl3pPr>
      <a:lvl4pPr marL="2073355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–"/>
        <a:defRPr sz="2570" kern="1200">
          <a:solidFill>
            <a:srgbClr val="505150"/>
          </a:solidFill>
          <a:latin typeface="+mn-lt"/>
          <a:ea typeface="+mn-ea"/>
          <a:cs typeface="+mn-cs"/>
        </a:defRPr>
      </a:lvl4pPr>
      <a:lvl5pPr marL="2665743" indent="-296193" algn="l" defTabSz="592387" rtl="0" eaLnBrk="1" latinLnBrk="0" hangingPunct="1">
        <a:spcBef>
          <a:spcPct val="20000"/>
        </a:spcBef>
        <a:buClr>
          <a:srgbClr val="AD1221"/>
        </a:buClr>
        <a:buFont typeface="Arial"/>
        <a:buChar char="»"/>
        <a:defRPr sz="2570" kern="1200">
          <a:solidFill>
            <a:srgbClr val="505150"/>
          </a:solidFill>
          <a:latin typeface="+mn-lt"/>
          <a:ea typeface="+mn-ea"/>
          <a:cs typeface="+mn-cs"/>
        </a:defRPr>
      </a:lvl5pPr>
      <a:lvl6pPr marL="3258130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6pPr>
      <a:lvl7pPr marL="3850517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7pPr>
      <a:lvl8pPr marL="4442905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8pPr>
      <a:lvl9pPr marL="5035292" indent="-296193" algn="l" defTabSz="592387" rtl="0" eaLnBrk="1" latinLnBrk="0" hangingPunct="1">
        <a:spcBef>
          <a:spcPct val="20000"/>
        </a:spcBef>
        <a:buFont typeface="Arial"/>
        <a:buChar char="•"/>
        <a:defRPr sz="25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92387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2pPr>
      <a:lvl3pPr marL="1184775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3pPr>
      <a:lvl4pPr marL="1777162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4pPr>
      <a:lvl5pPr marL="2369549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5pPr>
      <a:lvl6pPr marL="2961937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6pPr>
      <a:lvl7pPr marL="3554324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7pPr>
      <a:lvl8pPr marL="4146712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8pPr>
      <a:lvl9pPr marL="4739099" algn="l" defTabSz="592387" rtl="0" eaLnBrk="1" latinLnBrk="0" hangingPunct="1">
        <a:defRPr sz="23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playlistlist=PLE5zV1eHIMCM2cY0-J_v-u4vAA3utkg56" TargetMode="External"/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stitut-francais.org.uk/education/primary-secondary-education/for-teachers/teacher-training/" TargetMode="External"/><Relationship Id="rId2" Type="http://schemas.openxmlformats.org/officeDocument/2006/relationships/hyperlink" Target="https://www.eventbrite.co.uk/e/all-london-the-june-event-2019-tickets-60171853634" TargetMode="External"/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ethe.de/ins/gb/en/spr/mag/21268326.html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nndodgsonfoundation.co.uk/" TargetMode="External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ethe.de/ins/gb/en/spr/unt/ver/ver.cfm?fuseaction=events.detail&amp;event_id=21551723&amp;" TargetMode="External"/><Relationship Id="rId2" Type="http://schemas.openxmlformats.org/officeDocument/2006/relationships/hyperlink" Target="https://www.goethe.de/ins/gb/en/spr/unt/ver/ver.cfm?fuseaction=events.detail&amp;event_id=21446881&amp;" TargetMode="External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ethe.de/ins/gb/en/spr/unt/ver/ver.cfm?event_id=21559566&amp;fuseaction=events.detail&amp;" TargetMode="External"/><Relationship Id="rId1" Type="http://schemas.openxmlformats.org/officeDocument/2006/relationships/slideLayout" Target="../slideLayouts/slideLayout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c-jones.co.uk/lw2019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assets.publishing.service.gov.uk/government/uploads/system/uploads/attachment_data/file/801118/Independent_schools_handbook.pdf" TargetMode="External"/><Relationship Id="rId2" Type="http://schemas.openxmlformats.org/officeDocument/2006/relationships/hyperlink" Target="https://www.gov.uk/government/publications/school-inspection-handbook-eif" TargetMode="External"/><Relationship Id="rId1" Type="http://schemas.openxmlformats.org/officeDocument/2006/relationships/slideLayout" Target="../slideLayouts/slideLayout1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ll-languages.org.uk/" TargetMode="Externa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wamcam.org/" TargetMode="External"/><Relationship Id="rId4" Type="http://schemas.openxmlformats.org/officeDocument/2006/relationships/hyperlink" Target="https://www.eventbrite.com/e/we-are-multilingual-website-launch-event-tickets-61192320879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l-languages.org.uk/news/open-world-research-initiative-owri/" TargetMode="Externa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8A45F-9073-4C15-A6B6-9F47DFB2AA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Branch and Network Roadshow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985D25-33AD-42D6-B047-164C171B0B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 May 2019</a:t>
            </a:r>
          </a:p>
        </p:txBody>
      </p:sp>
    </p:spTree>
    <p:extLst>
      <p:ext uri="{BB962C8B-B14F-4D97-AF65-F5344CB8AC3E}">
        <p14:creationId xmlns:p14="http://schemas.microsoft.com/office/powerpoint/2010/main" val="39300251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French Pop Video Competition 2019 Regional qualification results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 the regional video entries qualified for the national final are now available on the Francophonie UK YouTube channel: </a:t>
            </a:r>
            <a:r>
              <a:rPr lang="en-US" dirty="0">
                <a:hlinkClick r:id="rId2"/>
              </a:rPr>
              <a:t>https://www.youtube.com/playlistlist=PLE5zV1eHIMCM2cY0-J_v-u4vAA3utkg56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The national finals are scheduled in early June.</a:t>
            </a:r>
          </a:p>
          <a:p>
            <a:pPr marL="0" indent="0">
              <a:buNone/>
            </a:pPr>
            <a:r>
              <a:rPr lang="en-US" dirty="0"/>
              <a:t> 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4724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US" dirty="0"/>
              <a:t>ALL at the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in London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ALL London June event, 15 June: </a:t>
            </a:r>
            <a:r>
              <a:rPr lang="en-US" dirty="0">
                <a:hlinkClick r:id="rId2"/>
              </a:rPr>
              <a:t>https://www.eventbrite.co.uk/e/all-london-the-june-event-2019-tickets-60171853634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SAVE THE DATE : French Teachers' Day Saturday 5 October 2019 : </a:t>
            </a:r>
            <a:r>
              <a:rPr lang="en-US" dirty="0">
                <a:hlinkClick r:id="rId3"/>
              </a:rPr>
              <a:t>https://www.institut-francais.org.uk/education/primary-secondary-education/for-teachers/teacher-training/</a:t>
            </a:r>
            <a:r>
              <a:rPr lang="en-US" dirty="0"/>
              <a:t>  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58528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Annual French and German debates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1576552"/>
            <a:ext cx="9638226" cy="4918252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Between October 2018 and March 2019 Y12 students from sixteen schools took part in a debating competition </a:t>
            </a:r>
            <a:r>
              <a:rPr lang="en-US" dirty="0" err="1"/>
              <a:t>organised</a:t>
            </a:r>
            <a:r>
              <a:rPr lang="en-US" dirty="0"/>
              <a:t> by the Goethe-</a:t>
            </a:r>
            <a:r>
              <a:rPr lang="en-US" dirty="0" err="1"/>
              <a:t>Institut</a:t>
            </a:r>
            <a:r>
              <a:rPr lang="en-US" dirty="0"/>
              <a:t> London. 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The teams dealt with current questions about the future of Europe.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 year abroad in Europe should be compulsory during school time.</a:t>
            </a:r>
            <a:br>
              <a:rPr lang="en-US" dirty="0"/>
            </a:br>
            <a:r>
              <a:rPr lang="en-US" dirty="0"/>
              <a:t>The use of plastic should be banned in Europe.</a:t>
            </a:r>
            <a:br>
              <a:rPr lang="en-US" dirty="0"/>
            </a:br>
            <a:r>
              <a:rPr lang="en-US" dirty="0"/>
              <a:t>Only electric cars should be allowed in Europe from 2025.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At the final, held at the British Council in the presence of the general secretary of the Goethe-</a:t>
            </a:r>
            <a:r>
              <a:rPr lang="en-US" dirty="0" err="1"/>
              <a:t>Institut</a:t>
            </a:r>
            <a:r>
              <a:rPr lang="en-US" dirty="0"/>
              <a:t>, Johannes Ebert, Dr. Challoner's Grammar School and Hampton School debated the pros and cons of the thesis: The subject “</a:t>
            </a:r>
            <a:r>
              <a:rPr lang="en-US" i="1" dirty="0"/>
              <a:t>Europe</a:t>
            </a:r>
            <a:r>
              <a:rPr lang="en-US" dirty="0"/>
              <a:t>” should be introduced in schools.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Both teams impressed the jury and the audience with their strong arguments and counter-arguments with Dr. Challoner’s Grammar eventually brought the trophy home. </a:t>
            </a:r>
            <a:endParaRPr lang="en-GB" dirty="0"/>
          </a:p>
          <a:p>
            <a:r>
              <a:rPr lang="en-US" dirty="0"/>
              <a:t>Congratulations to all of the teams and their teachers for their impressive performances and their enthusiasm for German! </a:t>
            </a:r>
            <a:endParaRPr lang="en-GB" dirty="0"/>
          </a:p>
          <a:p>
            <a:r>
              <a:rPr lang="en-US" u="sng" dirty="0">
                <a:hlinkClick r:id="rId3"/>
              </a:rPr>
              <a:t>https://www.goethe.de/ins/gb/en/spr/mag/21268326.html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37789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Annual French and German debates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The 2019 </a:t>
            </a:r>
            <a:r>
              <a:rPr lang="en-US" i="1" dirty="0" err="1"/>
              <a:t>Joutes</a:t>
            </a:r>
            <a:r>
              <a:rPr lang="en-US" dirty="0"/>
              <a:t> </a:t>
            </a:r>
            <a:r>
              <a:rPr lang="en-US" i="1" dirty="0" err="1"/>
              <a:t>oratoires</a:t>
            </a:r>
            <a:r>
              <a:rPr lang="en-US" i="1" dirty="0"/>
              <a:t> </a:t>
            </a:r>
            <a:r>
              <a:rPr lang="en-US" i="1" dirty="0" err="1"/>
              <a:t>lycéennes</a:t>
            </a:r>
            <a:r>
              <a:rPr lang="en-US" i="1" dirty="0"/>
              <a:t> </a:t>
            </a:r>
            <a:r>
              <a:rPr lang="en-US" dirty="0" err="1"/>
              <a:t>organised</a:t>
            </a:r>
            <a:r>
              <a:rPr lang="en-US" dirty="0"/>
              <a:t> by the </a:t>
            </a:r>
            <a:r>
              <a:rPr lang="en-US" dirty="0" err="1"/>
              <a:t>Institut</a:t>
            </a:r>
            <a:r>
              <a:rPr lang="en-US" dirty="0"/>
              <a:t> </a:t>
            </a:r>
            <a:r>
              <a:rPr lang="en-US" dirty="0" err="1"/>
              <a:t>français</a:t>
            </a:r>
            <a:r>
              <a:rPr lang="en-US" dirty="0"/>
              <a:t> were won by King's School Wimbledon, followed by </a:t>
            </a:r>
            <a:r>
              <a:rPr lang="en-US" dirty="0" err="1"/>
              <a:t>Perse</a:t>
            </a:r>
            <a:r>
              <a:rPr lang="en-US" dirty="0"/>
              <a:t> Upper, St Paul's Girls' School, and Hills Road Sixth Form College.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US" dirty="0"/>
              <a:t>Schools interested in taking part in the 2019-2020 edition and who would like to register for their regional contest, or </a:t>
            </a:r>
            <a:r>
              <a:rPr lang="en-US" dirty="0" err="1"/>
              <a:t>organise</a:t>
            </a:r>
            <a:r>
              <a:rPr lang="en-US" dirty="0"/>
              <a:t> their own regional contest, are invited to express their interest by writing to </a:t>
            </a:r>
            <a:r>
              <a:rPr lang="en-US" dirty="0" err="1"/>
              <a:t>Helène</a:t>
            </a:r>
            <a:r>
              <a:rPr lang="en-US" dirty="0"/>
              <a:t> May at </a:t>
            </a:r>
            <a:r>
              <a:rPr lang="en-US" u="sng" dirty="0"/>
              <a:t>helene.may@spgs.org</a:t>
            </a:r>
            <a:endParaRPr lang="en-GB" dirty="0"/>
          </a:p>
          <a:p>
            <a:pPr marL="0" indent="0">
              <a:buNone/>
            </a:pPr>
            <a:r>
              <a:rPr lang="en-US" dirty="0"/>
              <a:t> 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1071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>
            <a:normAutofit/>
          </a:bodyPr>
          <a:lstStyle/>
          <a:p>
            <a:r>
              <a:rPr lang="en-US" sz="2800" b="1" dirty="0"/>
              <a:t>The Ann Dodgson Foundation </a:t>
            </a:r>
            <a:r>
              <a:rPr lang="en-US" sz="2800" dirty="0"/>
              <a:t>has been set up to help young people in the United Kingdom </a:t>
            </a:r>
            <a:r>
              <a:rPr lang="en-US" dirty="0"/>
              <a:t>as well as aspiring, training and </a:t>
            </a:r>
            <a:r>
              <a:rPr lang="en-US" dirty="0" err="1"/>
              <a:t>practising</a:t>
            </a:r>
            <a:r>
              <a:rPr lang="en-US" dirty="0"/>
              <a:t> teachers and others involved in education, to enjoy, understand and be inspired by France – its people, its language, its history and its culture.</a:t>
            </a:r>
          </a:p>
          <a:p>
            <a:r>
              <a:rPr lang="en-US" sz="2800" dirty="0"/>
              <a:t>Grants are available.</a:t>
            </a:r>
          </a:p>
          <a:p>
            <a:r>
              <a:rPr lang="en-GB" sz="2800" dirty="0">
                <a:hlinkClick r:id="rId2"/>
              </a:rPr>
              <a:t>http://www.anndodgsonfoundation.co.uk/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9574486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858C-EFFE-4A00-B608-B20C577F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5464249" cy="1726603"/>
          </a:xfrm>
        </p:spPr>
        <p:txBody>
          <a:bodyPr/>
          <a:lstStyle/>
          <a:p>
            <a:r>
              <a:rPr lang="en-GB" dirty="0"/>
              <a:t>At the Goethe-</a:t>
            </a:r>
            <a:r>
              <a:rPr lang="en-GB" dirty="0" err="1"/>
              <a:t>Institut</a:t>
            </a:r>
            <a:r>
              <a:rPr lang="en-GB" dirty="0"/>
              <a:t> London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4761-525C-4736-ACB6-34F0C5F2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854" y="2230821"/>
            <a:ext cx="9579883" cy="4263983"/>
          </a:xfrm>
        </p:spPr>
        <p:txBody>
          <a:bodyPr>
            <a:normAutofit fontScale="92500" lnSpcReduction="20000"/>
          </a:bodyPr>
          <a:lstStyle/>
          <a:p>
            <a:r>
              <a:rPr lang="de-DE" dirty="0"/>
              <a:t>Deutschlehrertag London, 15.06.2019 10:00-16:00</a:t>
            </a:r>
          </a:p>
          <a:p>
            <a:pPr marL="0" indent="0">
              <a:buNone/>
            </a:pPr>
            <a:r>
              <a:rPr lang="de-DE" dirty="0">
                <a:hlinkClick r:id="rId2"/>
              </a:rPr>
              <a:t>https://www.goethe.de/ins/gb/en/spr/unt/ver/ver.cfm?fuseaction=events.detail&amp;event_id=21446881&amp;</a:t>
            </a:r>
            <a:endParaRPr lang="de-DE" dirty="0"/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A travel allowance is available.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Into Film Festival, 06.11.-22.11.2019</a:t>
            </a:r>
          </a:p>
          <a:p>
            <a:pPr marL="0" indent="0">
              <a:buNone/>
            </a:pPr>
            <a:r>
              <a:rPr lang="de-DE" dirty="0">
                <a:hlinkClick r:id="rId3"/>
              </a:rPr>
              <a:t>https://www.goethe.de/ins/gb/en/spr/unt/ver/ver.cfm?fuseaction=events.detail&amp;event_id=21551723&amp;</a:t>
            </a:r>
            <a:endParaRPr lang="de-DE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3161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25858C-EFFE-4A00-B608-B20C577FA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5464249" cy="1726603"/>
          </a:xfrm>
        </p:spPr>
        <p:txBody>
          <a:bodyPr/>
          <a:lstStyle/>
          <a:p>
            <a:r>
              <a:rPr lang="en-GB" dirty="0"/>
              <a:t>Also from the </a:t>
            </a:r>
            <a:br>
              <a:rPr lang="en-GB" dirty="0"/>
            </a:br>
            <a:r>
              <a:rPr lang="en-GB" dirty="0"/>
              <a:t>Goethe-</a:t>
            </a:r>
            <a:r>
              <a:rPr lang="en-GB" dirty="0" err="1"/>
              <a:t>Institut</a:t>
            </a:r>
            <a:r>
              <a:rPr lang="en-GB" dirty="0"/>
              <a:t>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54761-525C-4736-ACB6-34F0C5F2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854" y="2248716"/>
            <a:ext cx="9579883" cy="4246088"/>
          </a:xfrm>
        </p:spPr>
        <p:txBody>
          <a:bodyPr>
            <a:normAutofit/>
          </a:bodyPr>
          <a:lstStyle/>
          <a:p>
            <a:r>
              <a:rPr lang="de-DE" dirty="0"/>
              <a:t>Deutschlehrertag Manchester, 04.10.2019 12:00-17:00</a:t>
            </a:r>
          </a:p>
          <a:p>
            <a:endParaRPr lang="de-DE" dirty="0"/>
          </a:p>
          <a:p>
            <a:r>
              <a:rPr lang="de-DE" dirty="0">
                <a:hlinkClick r:id="rId2"/>
              </a:rPr>
              <a:t>https://www.goethe.de/ins/gb/en/spr/unt/ver/ver.cfm?event_id=21559566&amp;fuseaction=events.detail&amp;</a:t>
            </a:r>
            <a:r>
              <a:rPr lang="de-DE" dirty="0"/>
              <a:t> </a:t>
            </a:r>
          </a:p>
          <a:p>
            <a:endParaRPr lang="en-GB" dirty="0"/>
          </a:p>
          <a:p>
            <a:r>
              <a:rPr lang="de-DE" dirty="0"/>
              <a:t>A travel allowance is available. (Content is repeated from the London event.)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70475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618721-85E2-4E70-B639-F2AA2705D1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10" y="409846"/>
            <a:ext cx="6409185" cy="1726603"/>
          </a:xfrm>
        </p:spPr>
        <p:txBody>
          <a:bodyPr/>
          <a:lstStyle/>
          <a:p>
            <a:r>
              <a:rPr lang="en-GB" dirty="0"/>
              <a:t>London workshops for Spanish teachers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97C9-C732-4885-A5B0-F06C38980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98772" y="2248716"/>
            <a:ext cx="9088284" cy="4246088"/>
          </a:xfrm>
        </p:spPr>
        <p:txBody>
          <a:bodyPr>
            <a:normAutofit/>
          </a:bodyPr>
          <a:lstStyle/>
          <a:p>
            <a:r>
              <a:rPr lang="en-GB" dirty="0"/>
              <a:t>15</a:t>
            </a:r>
            <a:r>
              <a:rPr lang="en-GB" baseline="30000" dirty="0"/>
              <a:t>th</a:t>
            </a:r>
            <a:r>
              <a:rPr lang="en-GB" dirty="0"/>
              <a:t>. June 2019</a:t>
            </a:r>
          </a:p>
          <a:p>
            <a:r>
              <a:rPr lang="en-GB" dirty="0"/>
              <a:t>Primary and Secondary and AE strands </a:t>
            </a:r>
          </a:p>
          <a:p>
            <a:r>
              <a:rPr lang="en-GB" dirty="0"/>
              <a:t>Plenary and 4 workshop sessions </a:t>
            </a:r>
          </a:p>
          <a:p>
            <a:r>
              <a:rPr lang="en-GB" dirty="0"/>
              <a:t>Arranged by </a:t>
            </a:r>
            <a:r>
              <a:rPr lang="en-GB" dirty="0" err="1"/>
              <a:t>Consejeria</a:t>
            </a:r>
            <a:r>
              <a:rPr lang="en-GB" dirty="0"/>
              <a:t> de </a:t>
            </a:r>
            <a:r>
              <a:rPr lang="en-GB" dirty="0" err="1"/>
              <a:t>educacion</a:t>
            </a:r>
            <a:r>
              <a:rPr lang="en-GB" dirty="0"/>
              <a:t> at </a:t>
            </a:r>
          </a:p>
          <a:p>
            <a:pPr marL="0" indent="0">
              <a:buNone/>
            </a:pPr>
            <a:r>
              <a:rPr lang="en-GB" dirty="0"/>
              <a:t>	Instituto </a:t>
            </a:r>
            <a:r>
              <a:rPr lang="en-GB" dirty="0" err="1"/>
              <a:t>Español</a:t>
            </a:r>
            <a:r>
              <a:rPr lang="en-GB" dirty="0"/>
              <a:t> Vicente Cañada Blanch, 317</a:t>
            </a:r>
          </a:p>
          <a:p>
            <a:pPr marL="0" indent="0">
              <a:buNone/>
            </a:pPr>
            <a:r>
              <a:rPr lang="en-GB" dirty="0"/>
              <a:t>	Portobello Road, London W10 5SZ</a:t>
            </a:r>
          </a:p>
        </p:txBody>
      </p:sp>
    </p:spTree>
    <p:extLst>
      <p:ext uri="{BB962C8B-B14F-4D97-AF65-F5344CB8AC3E}">
        <p14:creationId xmlns:p14="http://schemas.microsoft.com/office/powerpoint/2010/main" val="1286955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7F823C-FFC5-46D1-8DC5-6D3B01252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30210" y="409846"/>
            <a:ext cx="4038702" cy="1726603"/>
          </a:xfrm>
        </p:spPr>
        <p:txBody>
          <a:bodyPr/>
          <a:lstStyle/>
          <a:p>
            <a:r>
              <a:rPr lang="en-GB" altLang="en-US" dirty="0"/>
              <a:t>Language World 2019</a:t>
            </a:r>
            <a:br>
              <a:rPr lang="en-US" altLang="en-US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DD95BD-1F7A-4CC1-865C-EC8B700F38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30211" y="2248716"/>
            <a:ext cx="9156845" cy="4246088"/>
          </a:xfrm>
        </p:spPr>
        <p:txBody>
          <a:bodyPr/>
          <a:lstStyle/>
          <a:p>
            <a:r>
              <a:rPr lang="en-GB" dirty="0"/>
              <a:t>Some Presentations are available here : </a:t>
            </a:r>
          </a:p>
          <a:p>
            <a:r>
              <a:rPr lang="en-GB" dirty="0">
                <a:hlinkClick r:id="rId3"/>
              </a:rPr>
              <a:t>https://www.kc-jones.co.uk/lw2019</a:t>
            </a:r>
            <a:endParaRPr lang="en-GB" dirty="0"/>
          </a:p>
          <a:p>
            <a:endParaRPr lang="en-GB" dirty="0"/>
          </a:p>
          <a:p>
            <a:r>
              <a:rPr lang="en-GB" dirty="0"/>
              <a:t>Language World is ALL’s annual conference, and a once-been, must-go!</a:t>
            </a:r>
          </a:p>
        </p:txBody>
      </p:sp>
    </p:spTree>
    <p:extLst>
      <p:ext uri="{BB962C8B-B14F-4D97-AF65-F5344CB8AC3E}">
        <p14:creationId xmlns:p14="http://schemas.microsoft.com/office/powerpoint/2010/main" val="30714407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88" y="543170"/>
            <a:ext cx="6041175" cy="1650358"/>
          </a:xfrm>
        </p:spPr>
        <p:txBody>
          <a:bodyPr/>
          <a:lstStyle/>
          <a:p>
            <a:r>
              <a:rPr lang="en-GB" dirty="0"/>
              <a:t>LW highlight: New OFSTED Handbook 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44025" y="2350078"/>
            <a:ext cx="8598526" cy="3681104"/>
          </a:xfrm>
        </p:spPr>
        <p:txBody>
          <a:bodyPr>
            <a:normAutofit/>
          </a:bodyPr>
          <a:lstStyle/>
          <a:p>
            <a:r>
              <a:rPr lang="en-GB" i="1" dirty="0"/>
              <a:t>Quality of education</a:t>
            </a:r>
            <a:r>
              <a:rPr lang="en-GB" dirty="0"/>
              <a:t> brings together the previous measures of teaching, learning and assessment.</a:t>
            </a:r>
            <a:br>
              <a:rPr lang="en-GB" dirty="0"/>
            </a:br>
            <a:r>
              <a:rPr lang="en-GB" i="1" dirty="0"/>
              <a:t>‘ This will focus on a provider’s </a:t>
            </a:r>
            <a:r>
              <a:rPr lang="en-GB" b="1" i="1" dirty="0"/>
              <a:t>educational intent, implementation and impact</a:t>
            </a:r>
            <a:r>
              <a:rPr lang="en-GB" i="1" dirty="0"/>
              <a:t>. It will de-intensify the inspection focus on performance data and place more emphasis on the substance of education and what matters most to learners and practitioners.’</a:t>
            </a: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0950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/>
              <a:t>This presentation contains Notes below many of the screens, partly to save being too wordy.</a:t>
            </a:r>
          </a:p>
          <a:p>
            <a:pPr marL="466725" lvl="0" indent="-466725" defTabSz="622300" fontAlgn="base">
              <a:spcAft>
                <a:spcPct val="0"/>
              </a:spcAft>
              <a:buClr>
                <a:srgbClr val="0092D2"/>
              </a:buClr>
              <a:buFont typeface="Arial" charset="0"/>
              <a:buChar char="•"/>
            </a:pPr>
            <a:r>
              <a:rPr lang="en-GB" sz="3200" dirty="0"/>
              <a:t>Presenters, please do read them in advance as some of the information is essential to the screen content.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6281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534926-8C25-4585-A043-2A134CDE8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088" y="543170"/>
            <a:ext cx="6041175" cy="1650358"/>
          </a:xfrm>
        </p:spPr>
        <p:txBody>
          <a:bodyPr/>
          <a:lstStyle/>
          <a:p>
            <a:r>
              <a:rPr lang="en-GB" dirty="0"/>
              <a:t>Who / What?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67BFB2-EB1B-4E89-9C30-3C12B2345D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3475" y="2300838"/>
            <a:ext cx="8598526" cy="3681104"/>
          </a:xfrm>
        </p:spPr>
        <p:txBody>
          <a:bodyPr/>
          <a:lstStyle/>
          <a:p>
            <a:r>
              <a:rPr lang="en-GB" i="1" dirty="0"/>
              <a:t>Intent</a:t>
            </a:r>
            <a:r>
              <a:rPr lang="en-GB" dirty="0"/>
              <a:t> is in the remit of the senior and subject leaders; </a:t>
            </a:r>
          </a:p>
          <a:p>
            <a:r>
              <a:rPr lang="en-GB" i="1" dirty="0"/>
              <a:t>Implementation</a:t>
            </a:r>
            <a:r>
              <a:rPr lang="en-GB" dirty="0"/>
              <a:t> is particularly for subject leaders and teachers - what they choose to do in the classroom; </a:t>
            </a:r>
          </a:p>
          <a:p>
            <a:r>
              <a:rPr lang="en-GB" i="1" dirty="0"/>
              <a:t>Impact</a:t>
            </a:r>
            <a:r>
              <a:rPr lang="en-GB" dirty="0"/>
              <a:t> is what Inspectors see in the pupils and their work .</a:t>
            </a:r>
            <a:endParaRPr lang="en-US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7355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210" y="543170"/>
            <a:ext cx="3821718" cy="1650358"/>
          </a:xfrm>
        </p:spPr>
        <p:txBody>
          <a:bodyPr/>
          <a:lstStyle/>
          <a:p>
            <a:r>
              <a:rPr lang="en-GB" dirty="0"/>
              <a:t>Ambitious intent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211" y="2300836"/>
            <a:ext cx="9156846" cy="4058585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/>
              <a:t>… to what extent … </a:t>
            </a:r>
            <a:endParaRPr lang="en-US" dirty="0"/>
          </a:p>
          <a:p>
            <a:pPr lvl="0"/>
            <a:r>
              <a:rPr lang="en-GB" i="1" dirty="0"/>
              <a:t>Leaders adopt or construct a curriculum that is ambitious and designed to give </a:t>
            </a:r>
            <a:r>
              <a:rPr lang="en-GB" b="1" i="1" dirty="0"/>
              <a:t>all</a:t>
            </a:r>
            <a:r>
              <a:rPr lang="en-GB" i="1" dirty="0"/>
              <a:t> pupils the knowledge and cultural capital they need to succeed in life. </a:t>
            </a:r>
            <a:r>
              <a:rPr lang="en-GB" b="1" i="1" dirty="0"/>
              <a:t>This is either the national curriculum or a curriculum of comparable breadth and ambition</a:t>
            </a:r>
            <a:r>
              <a:rPr lang="en-GB" dirty="0"/>
              <a:t> </a:t>
            </a:r>
            <a:r>
              <a:rPr lang="en-GB" b="1" i="1" dirty="0"/>
              <a:t>. </a:t>
            </a:r>
            <a:endParaRPr lang="en-US" dirty="0"/>
          </a:p>
          <a:p>
            <a:pPr lvl="0"/>
            <a:r>
              <a:rPr lang="en-GB" i="1" dirty="0"/>
              <a:t>The school’s curriculum is coherently planned and sequenced </a:t>
            </a:r>
            <a:endParaRPr lang="en-US" dirty="0"/>
          </a:p>
          <a:p>
            <a:pPr lvl="0"/>
            <a:r>
              <a:rPr lang="en-GB" b="1" i="1" dirty="0"/>
              <a:t>Pupils study the full curriculum.</a:t>
            </a:r>
            <a:r>
              <a:rPr lang="en-GB" i="1" dirty="0"/>
              <a:t> In primary schools, a broad range of subjects (exemplified by the national curriculum) is taught in key stage 2 throughout each and all of Years 3 to 6. In secondary schools, the school teaches a broad range of subjects throughout Years 7 to 9</a:t>
            </a:r>
            <a:r>
              <a:rPr lang="en-GB" dirty="0"/>
              <a:t> </a:t>
            </a:r>
            <a:r>
              <a:rPr lang="en-GB" i="1" dirty="0"/>
              <a:t>.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1971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0211" y="543170"/>
            <a:ext cx="4326435" cy="1650358"/>
          </a:xfrm>
        </p:spPr>
        <p:txBody>
          <a:bodyPr/>
          <a:lstStyle/>
          <a:p>
            <a:r>
              <a:rPr lang="en-GB" dirty="0"/>
              <a:t>In the classroom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30212" y="2411628"/>
            <a:ext cx="9003553" cy="4058585"/>
          </a:xfrm>
        </p:spPr>
        <p:txBody>
          <a:bodyPr/>
          <a:lstStyle/>
          <a:p>
            <a:r>
              <a:rPr lang="en-GB" dirty="0"/>
              <a:t>Remember the Programme of Study when you plan</a:t>
            </a:r>
          </a:p>
          <a:p>
            <a:r>
              <a:rPr lang="en-GB" dirty="0"/>
              <a:t>Create a Scheme of Work that builds on previous learning .. and builds  upwards</a:t>
            </a:r>
          </a:p>
          <a:p>
            <a:r>
              <a:rPr lang="en-GB" dirty="0"/>
              <a:t>Make the links</a:t>
            </a:r>
          </a:p>
          <a:p>
            <a:r>
              <a:rPr lang="en-GB" dirty="0"/>
              <a:t>Check that new language ‘sticks’</a:t>
            </a:r>
          </a:p>
        </p:txBody>
      </p:sp>
    </p:spTree>
    <p:extLst>
      <p:ext uri="{BB962C8B-B14F-4D97-AF65-F5344CB8AC3E}">
        <p14:creationId xmlns:p14="http://schemas.microsoft.com/office/powerpoint/2010/main" val="5363563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4502" y="522113"/>
            <a:ext cx="6241701" cy="1726603"/>
          </a:xfrm>
        </p:spPr>
        <p:txBody>
          <a:bodyPr/>
          <a:lstStyle/>
          <a:p>
            <a:r>
              <a:rPr lang="en-GB" dirty="0"/>
              <a:t>OFSTED Handbooks now published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4502" y="2248716"/>
            <a:ext cx="9566235" cy="4246088"/>
          </a:xfrm>
        </p:spPr>
        <p:txBody>
          <a:bodyPr/>
          <a:lstStyle/>
          <a:p>
            <a:r>
              <a:rPr lang="en-US" dirty="0"/>
              <a:t>Maintained schools / Academies:</a:t>
            </a:r>
          </a:p>
          <a:p>
            <a:r>
              <a:rPr lang="en-US" dirty="0">
                <a:hlinkClick r:id="rId2"/>
              </a:rPr>
              <a:t>https://www.gov.uk/government/publications/school-inspection-handbook-eif</a:t>
            </a:r>
            <a:r>
              <a:rPr lang="en-US" dirty="0"/>
              <a:t>   </a:t>
            </a:r>
          </a:p>
          <a:p>
            <a:r>
              <a:rPr lang="en-US" dirty="0"/>
              <a:t>Independent schools:</a:t>
            </a:r>
          </a:p>
          <a:p>
            <a:r>
              <a:rPr lang="en-US" dirty="0">
                <a:hlinkClick r:id="rId3"/>
              </a:rPr>
              <a:t>https://assets.publishing.service.gov.uk/government/uploads/system/uploads/attachment_data/file/801118/Independent_schools_handbook.pdf</a:t>
            </a:r>
            <a:r>
              <a:rPr lang="en-US" dirty="0"/>
              <a:t>  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2121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Other ALL events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Remember to check out the Events listings on the website and in your weekly </a:t>
            </a:r>
            <a:r>
              <a:rPr lang="en-GB" dirty="0" err="1"/>
              <a:t>ALLnet</a:t>
            </a:r>
            <a:r>
              <a:rPr lang="en-GB" dirty="0"/>
              <a:t> message.</a:t>
            </a:r>
          </a:p>
          <a:p>
            <a:r>
              <a:rPr lang="en-GB" dirty="0"/>
              <a:t>(If you are not receiving </a:t>
            </a:r>
            <a:r>
              <a:rPr lang="en-GB" dirty="0" err="1"/>
              <a:t>ALLnet</a:t>
            </a:r>
            <a:r>
              <a:rPr lang="en-GB" dirty="0"/>
              <a:t> please check your membership status with the office. </a:t>
            </a:r>
            <a:r>
              <a:rPr lang="en-GB" i="1" dirty="0"/>
              <a:t>Details in Notes</a:t>
            </a:r>
            <a:r>
              <a:rPr lang="en-GB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769175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These Roadshows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r>
              <a:rPr lang="en-GB" dirty="0"/>
              <a:t>Are archived as pdfs on the ALL website and available to all</a:t>
            </a:r>
          </a:p>
          <a:p>
            <a:r>
              <a:rPr lang="en-GB" dirty="0"/>
              <a:t>Are usually published at school half-term holiday times</a:t>
            </a:r>
          </a:p>
          <a:p>
            <a:r>
              <a:rPr lang="en-GB" dirty="0"/>
              <a:t>Are created by members of ALL Council </a:t>
            </a:r>
          </a:p>
          <a:p>
            <a:r>
              <a:rPr lang="en-GB" dirty="0"/>
              <a:t>Welcome suggestions of interesting content from ALL Local groups (or finished screens)  </a:t>
            </a:r>
          </a:p>
        </p:txBody>
      </p:sp>
    </p:spTree>
    <p:extLst>
      <p:ext uri="{BB962C8B-B14F-4D97-AF65-F5344CB8AC3E}">
        <p14:creationId xmlns:p14="http://schemas.microsoft.com/office/powerpoint/2010/main" val="37925567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Contents of this Roadshow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95939"/>
            <a:ext cx="9638226" cy="4198865"/>
          </a:xfrm>
        </p:spPr>
        <p:txBody>
          <a:bodyPr>
            <a:normAutofit/>
          </a:bodyPr>
          <a:lstStyle/>
          <a:p>
            <a:r>
              <a:rPr lang="en-GB" dirty="0"/>
              <a:t>WAM</a:t>
            </a:r>
          </a:p>
          <a:p>
            <a:r>
              <a:rPr lang="en-GB" dirty="0"/>
              <a:t>OWRI</a:t>
            </a:r>
          </a:p>
          <a:p>
            <a:r>
              <a:rPr lang="en-GB" dirty="0"/>
              <a:t>French pop video competition</a:t>
            </a:r>
          </a:p>
          <a:p>
            <a:r>
              <a:rPr lang="en-GB" dirty="0"/>
              <a:t>Individual Language interest </a:t>
            </a:r>
          </a:p>
          <a:p>
            <a:r>
              <a:rPr lang="en-GB" dirty="0"/>
              <a:t>Language World 2019</a:t>
            </a:r>
          </a:p>
          <a:p>
            <a:r>
              <a:rPr lang="en-GB" dirty="0"/>
              <a:t>New OFSTED Handbook</a:t>
            </a:r>
          </a:p>
          <a:p>
            <a:r>
              <a:rPr lang="en-GB" dirty="0"/>
              <a:t>Events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842153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/>
              <a:t>New on </a:t>
            </a:r>
            <a:r>
              <a:rPr lang="en-GB" dirty="0"/>
              <a:t>the website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endParaRPr lang="en-GB" dirty="0"/>
          </a:p>
          <a:p>
            <a:r>
              <a:rPr lang="en-GB" dirty="0"/>
              <a:t>The ALL website is evolving this term.</a:t>
            </a:r>
          </a:p>
          <a:p>
            <a:r>
              <a:rPr lang="en-GB" dirty="0"/>
              <a:t>Take a look : </a:t>
            </a:r>
            <a:r>
              <a:rPr lang="en-GB" dirty="0">
                <a:hlinkClick r:id="rId2"/>
              </a:rPr>
              <a:t>www.ALL-Languages.org.uk</a:t>
            </a:r>
            <a:r>
              <a:rPr lang="en-GB" dirty="0"/>
              <a:t> </a:t>
            </a:r>
          </a:p>
          <a:p>
            <a:r>
              <a:rPr lang="en-GB" dirty="0"/>
              <a:t>Have you explored ‘Learning from the Classroom’?</a:t>
            </a:r>
          </a:p>
          <a:p>
            <a:r>
              <a:rPr lang="en-GB" dirty="0"/>
              <a:t>Have you read the Teacher Briefings?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2300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MEITS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pPr marL="0" indent="0">
              <a:buNone/>
            </a:pPr>
            <a:r>
              <a:rPr lang="en-US" i="1" dirty="0"/>
              <a:t>Multilingualism: Empowering Individuals, Transforming Societies</a:t>
            </a:r>
            <a:r>
              <a:rPr lang="en-US" dirty="0"/>
              <a:t> research initiative is currently launching </a:t>
            </a:r>
          </a:p>
          <a:p>
            <a:pPr marL="0" indent="0">
              <a:buNone/>
            </a:pPr>
            <a:r>
              <a:rPr lang="en-US" dirty="0"/>
              <a:t>WAM (</a:t>
            </a:r>
            <a:r>
              <a:rPr lang="en-US" sz="3200" dirty="0"/>
              <a:t>We are multilingual)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1946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GB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30352" y="2161886"/>
            <a:ext cx="11338560" cy="4437578"/>
          </a:xfrm>
        </p:spPr>
        <p:txBody>
          <a:bodyPr>
            <a:normAutofit fontScale="85000" lnSpcReduction="20000"/>
          </a:bodyPr>
          <a:lstStyle/>
          <a:p>
            <a:r>
              <a:rPr lang="en-US" sz="3600" b="1" dirty="0"/>
              <a:t>Inspiring everyone to say: ”We are multilingual</a:t>
            </a:r>
            <a:r>
              <a:rPr lang="en-US" sz="3600" dirty="0"/>
              <a:t>”</a:t>
            </a:r>
          </a:p>
          <a:p>
            <a:pPr lvl="1" algn="l"/>
            <a:endParaRPr lang="en-GB" sz="2600" dirty="0"/>
          </a:p>
          <a:p>
            <a:pPr lvl="1" algn="l"/>
            <a:r>
              <a:rPr lang="en-GB" sz="2600" dirty="0"/>
              <a:t>We believe </a:t>
            </a:r>
            <a:r>
              <a:rPr lang="en-GB" sz="2600" b="1" dirty="0"/>
              <a:t>all school language learners are multilingual </a:t>
            </a:r>
            <a:r>
              <a:rPr lang="en-GB" sz="2600" dirty="0"/>
              <a:t>– they have one or more home languages, are learning a language in school, many of us have a dialect, can read emoji, use sign language, slang, or use a range of other ways of communicating! </a:t>
            </a:r>
          </a:p>
          <a:p>
            <a:pPr lvl="1" algn="l"/>
            <a:endParaRPr lang="en-GB" sz="2600" dirty="0"/>
          </a:p>
          <a:p>
            <a:pPr lvl="1" algn="l"/>
            <a:r>
              <a:rPr lang="en-GB" sz="2600" dirty="0"/>
              <a:t>Our research in schools in the East of England and London suggests that students who develop a stronger </a:t>
            </a:r>
            <a:r>
              <a:rPr lang="en-GB" sz="2600" b="1" dirty="0"/>
              <a:t>multilingual identity</a:t>
            </a:r>
            <a:r>
              <a:rPr lang="en-GB" sz="2600" dirty="0"/>
              <a:t>:</a:t>
            </a:r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Have </a:t>
            </a:r>
            <a:r>
              <a:rPr lang="en-US" dirty="0"/>
              <a:t>m</a:t>
            </a:r>
            <a:r>
              <a:rPr lang="en-GB" dirty="0"/>
              <a:t>ore positive views about the </a:t>
            </a:r>
            <a:r>
              <a:rPr lang="en-GB" b="1" dirty="0"/>
              <a:t>value</a:t>
            </a:r>
            <a:r>
              <a:rPr lang="en-GB" dirty="0"/>
              <a:t> of languages</a:t>
            </a: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en-US" dirty="0"/>
              <a:t>R</a:t>
            </a:r>
            <a:r>
              <a:rPr lang="en-GB" dirty="0" err="1"/>
              <a:t>eport</a:t>
            </a:r>
            <a:r>
              <a:rPr lang="en-GB" dirty="0"/>
              <a:t> higher </a:t>
            </a:r>
            <a:r>
              <a:rPr lang="en-GB" b="1" dirty="0"/>
              <a:t>enjoyment</a:t>
            </a:r>
            <a:r>
              <a:rPr lang="en-GB" dirty="0"/>
              <a:t> of language learning</a:t>
            </a: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Have greater belief in their own </a:t>
            </a:r>
            <a:r>
              <a:rPr lang="en-GB" b="1" dirty="0"/>
              <a:t>ability to do well</a:t>
            </a:r>
            <a:r>
              <a:rPr lang="en-GB" dirty="0"/>
              <a:t> in learning a language learning</a:t>
            </a:r>
            <a:endParaRPr lang="en-US" dirty="0"/>
          </a:p>
          <a:p>
            <a:pPr marL="800100" lvl="1" indent="-342900" algn="l">
              <a:buFont typeface="Arial" charset="0"/>
              <a:buChar char="•"/>
            </a:pPr>
            <a:r>
              <a:rPr lang="en-GB" dirty="0"/>
              <a:t>Are more likely to decide to </a:t>
            </a:r>
            <a:r>
              <a:rPr lang="en-GB" b="1" dirty="0"/>
              <a:t>carry on</a:t>
            </a:r>
            <a:r>
              <a:rPr lang="en-GB" dirty="0"/>
              <a:t> </a:t>
            </a:r>
            <a:r>
              <a:rPr lang="en-GB" b="1" dirty="0"/>
              <a:t>studying </a:t>
            </a:r>
            <a:r>
              <a:rPr lang="en-GB" dirty="0"/>
              <a:t>languages </a:t>
            </a:r>
          </a:p>
          <a:p>
            <a:pPr lvl="1" algn="l"/>
            <a:endParaRPr lang="en-GB" dirty="0"/>
          </a:p>
          <a:p>
            <a:pPr lvl="1" algn="l"/>
            <a:r>
              <a:rPr lang="en-GB" sz="2600" dirty="0"/>
              <a:t>WAM is a series of </a:t>
            </a:r>
            <a:r>
              <a:rPr lang="en-GB" sz="2600" b="1" dirty="0"/>
              <a:t>free materials</a:t>
            </a:r>
            <a:r>
              <a:rPr lang="en-GB" sz="2600" dirty="0"/>
              <a:t>, designed with the aim to </a:t>
            </a:r>
            <a:r>
              <a:rPr lang="en-GB" sz="2600" b="1" dirty="0"/>
              <a:t>inspire language learners, </a:t>
            </a:r>
            <a:r>
              <a:rPr lang="en-GB" sz="2600" dirty="0"/>
              <a:t>to encourage them </a:t>
            </a:r>
            <a:r>
              <a:rPr lang="en-GB" sz="2600" b="1" dirty="0"/>
              <a:t>to say “we are multilingual” </a:t>
            </a:r>
            <a:r>
              <a:rPr lang="en-GB" sz="2600" dirty="0"/>
              <a:t>and help </a:t>
            </a:r>
            <a:r>
              <a:rPr lang="en-GB" sz="2600" b="1" dirty="0"/>
              <a:t>change attitudes </a:t>
            </a:r>
            <a:r>
              <a:rPr lang="en-GB" sz="2600" dirty="0"/>
              <a:t>towards language learning. </a:t>
            </a:r>
          </a:p>
          <a:p>
            <a:pPr marL="800100" lvl="1" indent="-342900" algn="l">
              <a:buFont typeface="Arial" charset="0"/>
              <a:buChar char="•"/>
            </a:pPr>
            <a:endParaRPr lang="en-US" dirty="0"/>
          </a:p>
          <a:p>
            <a:pPr marL="571500" indent="-571500" algn="l">
              <a:buFont typeface="Arial" charset="0"/>
              <a:buChar char="•"/>
            </a:pPr>
            <a:endParaRPr lang="en-US" sz="3600" dirty="0"/>
          </a:p>
          <a:p>
            <a:endParaRPr lang="en-US" sz="3600" dirty="0"/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500" y="0"/>
            <a:ext cx="3265932" cy="1985538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6469" y="233949"/>
            <a:ext cx="2525531" cy="1408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84606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GB" dirty="0"/>
              <a:t> 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sz="4000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32688" y="1601758"/>
            <a:ext cx="10863072" cy="4908769"/>
          </a:xfrm>
        </p:spPr>
        <p:txBody>
          <a:bodyPr>
            <a:normAutofit fontScale="25000" lnSpcReduction="20000"/>
          </a:bodyPr>
          <a:lstStyle/>
          <a:p>
            <a:endParaRPr lang="en-GB" sz="5900" dirty="0"/>
          </a:p>
          <a:p>
            <a:pPr algn="l"/>
            <a:r>
              <a:rPr lang="en-GB" sz="8000" dirty="0"/>
              <a:t>The materials we have designed are in packs of </a:t>
            </a:r>
            <a:r>
              <a:rPr lang="en-GB" sz="8000" b="1" dirty="0"/>
              <a:t>8 free-standing lessons</a:t>
            </a:r>
            <a:r>
              <a:rPr lang="en-GB" sz="8000" dirty="0"/>
              <a:t>, available for </a:t>
            </a:r>
            <a:r>
              <a:rPr lang="en-GB" sz="8000" b="1" dirty="0"/>
              <a:t>French, German and Spanish</a:t>
            </a:r>
            <a:r>
              <a:rPr lang="en-GB" sz="8000" dirty="0"/>
              <a:t>. They can be used with students </a:t>
            </a:r>
            <a:r>
              <a:rPr lang="en-GB" sz="8000" b="1" dirty="0"/>
              <a:t>in any year group </a:t>
            </a:r>
            <a:r>
              <a:rPr lang="en-GB" sz="8000" dirty="0"/>
              <a:t>and can be adapted </a:t>
            </a:r>
            <a:r>
              <a:rPr lang="en-GB" sz="8000" b="1" dirty="0"/>
              <a:t>for any level</a:t>
            </a:r>
            <a:r>
              <a:rPr lang="en-GB" sz="8000" dirty="0"/>
              <a:t>.  </a:t>
            </a:r>
            <a:endParaRPr lang="en-US" sz="8000" dirty="0"/>
          </a:p>
          <a:p>
            <a:pPr algn="l"/>
            <a:endParaRPr lang="en-GB" sz="4000" b="1" dirty="0"/>
          </a:p>
          <a:p>
            <a:pPr algn="l"/>
            <a:r>
              <a:rPr lang="en-GB" sz="8000" b="1" dirty="0"/>
              <a:t>Each language pack includes:</a:t>
            </a:r>
            <a:endParaRPr lang="en-US" sz="8000" dirty="0"/>
          </a:p>
          <a:p>
            <a:pPr marL="571500" lvl="0" indent="-571500" algn="l">
              <a:buFont typeface="Arial" charset="0"/>
              <a:buChar char="•"/>
            </a:pPr>
            <a:r>
              <a:rPr lang="en-GB" sz="8000" dirty="0"/>
              <a:t>8 </a:t>
            </a:r>
            <a:r>
              <a:rPr lang="en-GB" sz="8000" dirty="0" err="1"/>
              <a:t>Powerpoints</a:t>
            </a:r>
            <a:r>
              <a:rPr lang="en-GB" sz="8000" dirty="0"/>
              <a:t> including audio and video clips</a:t>
            </a:r>
            <a:endParaRPr lang="en-US" sz="8000" dirty="0"/>
          </a:p>
          <a:p>
            <a:pPr marL="571500" lvl="0" indent="-571500" algn="l">
              <a:buFont typeface="Arial" charset="0"/>
              <a:buChar char="•"/>
            </a:pPr>
            <a:r>
              <a:rPr lang="en-GB" sz="8000" dirty="0"/>
              <a:t>accompanying Teachers’ notes with suggested classroom language, timings, and pupil tasks</a:t>
            </a:r>
            <a:endParaRPr lang="en-US" sz="8000" dirty="0"/>
          </a:p>
          <a:p>
            <a:pPr marL="571500" lvl="0" indent="-571500" algn="l">
              <a:buFont typeface="Arial" charset="0"/>
              <a:buChar char="•"/>
            </a:pPr>
            <a:r>
              <a:rPr lang="en-GB" sz="8000" dirty="0"/>
              <a:t>student worksheets / templates</a:t>
            </a:r>
            <a:endParaRPr lang="en-US" sz="8000" dirty="0"/>
          </a:p>
          <a:p>
            <a:pPr lvl="0" algn="l"/>
            <a:endParaRPr lang="en-US" sz="8000" b="1" dirty="0"/>
          </a:p>
          <a:p>
            <a:pPr lvl="0" algn="l"/>
            <a:r>
              <a:rPr lang="en-US" sz="8000" b="1" dirty="0"/>
              <a:t>Unit topics explore themes such as: </a:t>
            </a:r>
          </a:p>
          <a:p>
            <a:pPr marL="685800" lvl="0" indent="-685800" algn="l">
              <a:buFont typeface="Arial" charset="0"/>
              <a:buChar char="•"/>
            </a:pPr>
            <a:r>
              <a:rPr lang="en-US" sz="8000" dirty="0"/>
              <a:t>Am I multilingual?</a:t>
            </a:r>
          </a:p>
          <a:p>
            <a:pPr marL="685800" lvl="0" indent="-685800" algn="l">
              <a:buFont typeface="Arial" charset="0"/>
              <a:buChar char="•"/>
            </a:pPr>
            <a:r>
              <a:rPr lang="en-US" sz="8000" dirty="0"/>
              <a:t>Languages in my school, community and the world around me</a:t>
            </a:r>
          </a:p>
          <a:p>
            <a:pPr marL="685800" lvl="0" indent="-685800" algn="l">
              <a:buFont typeface="Arial" charset="0"/>
              <a:buChar char="•"/>
            </a:pPr>
            <a:r>
              <a:rPr lang="en-US" sz="8000" dirty="0"/>
              <a:t>Language and culture</a:t>
            </a:r>
          </a:p>
          <a:p>
            <a:pPr marL="685800" lvl="0" indent="-685800" algn="l">
              <a:buFont typeface="Arial" charset="0"/>
              <a:buChar char="•"/>
            </a:pPr>
            <a:r>
              <a:rPr lang="en-US" sz="8000" dirty="0"/>
              <a:t>Why learn languages?</a:t>
            </a:r>
          </a:p>
          <a:p>
            <a:pPr marL="685800" lvl="0" indent="-685800" algn="l">
              <a:buFont typeface="Arial" charset="0"/>
              <a:buChar char="•"/>
            </a:pPr>
            <a:r>
              <a:rPr lang="en-US" sz="8000" dirty="0"/>
              <a:t>Making our school more multilingual</a:t>
            </a:r>
          </a:p>
          <a:p>
            <a:endParaRPr lang="en-US" sz="3600" dirty="0"/>
          </a:p>
          <a:p>
            <a:endParaRPr lang="en-US" sz="36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592" y="-70421"/>
            <a:ext cx="3108960" cy="1890106"/>
          </a:xfrm>
          <a:prstGeom prst="rect">
            <a:avLst/>
          </a:prstGeom>
        </p:spPr>
      </p:pic>
      <p:pic>
        <p:nvPicPr>
          <p:cNvPr id="8" name="Content Placeholder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46336" y="126599"/>
            <a:ext cx="2645664" cy="1475159"/>
          </a:xfrm>
          <a:prstGeom prst="rect">
            <a:avLst/>
          </a:prstGeom>
        </p:spPr>
      </p:pic>
      <p:sp>
        <p:nvSpPr>
          <p:cNvPr id="7" name="Rounded Rectangular Callout 6"/>
          <p:cNvSpPr/>
          <p:nvPr/>
        </p:nvSpPr>
        <p:spPr>
          <a:xfrm>
            <a:off x="8522208" y="4232979"/>
            <a:ext cx="3102725" cy="1504285"/>
          </a:xfrm>
          <a:prstGeom prst="wedgeRoundRectCallout">
            <a:avLst>
              <a:gd name="adj1" fmla="val -36852"/>
              <a:gd name="adj2" fmla="val 70491"/>
              <a:gd name="adj3" fmla="val 16667"/>
            </a:avLst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“It was a really great project that led to </a:t>
            </a:r>
            <a:r>
              <a:rPr lang="en-GB" dirty="0"/>
              <a:t>really interesting discussion”</a:t>
            </a:r>
            <a:r>
              <a:rPr lang="en-US" dirty="0">
                <a:effectLst/>
              </a:rPr>
              <a:t> </a:t>
            </a:r>
          </a:p>
          <a:p>
            <a:pPr algn="ctr"/>
            <a:r>
              <a:rPr lang="en-US" sz="1200" dirty="0"/>
              <a:t>(Teacher, London)</a:t>
            </a:r>
          </a:p>
        </p:txBody>
      </p:sp>
    </p:spTree>
    <p:extLst>
      <p:ext uri="{BB962C8B-B14F-4D97-AF65-F5344CB8AC3E}">
        <p14:creationId xmlns:p14="http://schemas.microsoft.com/office/powerpoint/2010/main" val="3979779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381" y="191707"/>
            <a:ext cx="1749043" cy="957366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162968" cy="192294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65760" y="2227070"/>
            <a:ext cx="881481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Join our teachers’ meeting on 17</a:t>
            </a:r>
            <a:r>
              <a:rPr lang="en-US" sz="2800" baseline="30000" dirty="0"/>
              <a:t>th</a:t>
            </a:r>
            <a:r>
              <a:rPr lang="en-US" sz="2800" dirty="0"/>
              <a:t> June in Cambridge to hear more from the staff and students involved. Register at </a:t>
            </a:r>
          </a:p>
          <a:p>
            <a:r>
              <a:rPr lang="en-GB" sz="2800" u="sng" dirty="0">
                <a:hlinkClick r:id="rId4"/>
              </a:rPr>
              <a:t>https://www.eventbrite.com/e/we-are-multilingual-website-launch-event-tickets-61192320879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/>
              <a:t>Or download the free materials at </a:t>
            </a:r>
            <a:r>
              <a:rPr lang="en-US" sz="2800" dirty="0">
                <a:hlinkClick r:id="rId5"/>
              </a:rPr>
              <a:t>www.wamcam.org</a:t>
            </a:r>
            <a:r>
              <a:rPr lang="en-US" sz="2800"/>
              <a:t> available from </a:t>
            </a:r>
            <a:r>
              <a:rPr lang="en-US" sz="2800" dirty="0"/>
              <a:t>the 17</a:t>
            </a:r>
            <a:r>
              <a:rPr lang="en-US" sz="2800" baseline="30000" dirty="0"/>
              <a:t>th</a:t>
            </a:r>
            <a:r>
              <a:rPr lang="en-US" sz="2800" dirty="0"/>
              <a:t> June!</a:t>
            </a:r>
          </a:p>
        </p:txBody>
      </p:sp>
      <p:sp>
        <p:nvSpPr>
          <p:cNvPr id="3" name="Rounded Rectangular Callout 2"/>
          <p:cNvSpPr/>
          <p:nvPr/>
        </p:nvSpPr>
        <p:spPr>
          <a:xfrm>
            <a:off x="365760" y="5925264"/>
            <a:ext cx="8556253" cy="700685"/>
          </a:xfrm>
          <a:prstGeom prst="wedgeRoundRectCallout">
            <a:avLst>
              <a:gd name="adj1" fmla="val 3437"/>
              <a:gd name="adj2" fmla="val -1231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“It was really good to make the children understand that their bilingual status was valid”</a:t>
            </a:r>
          </a:p>
          <a:p>
            <a:pPr algn="ctr"/>
            <a:r>
              <a:rPr lang="en-US" sz="1100" dirty="0"/>
              <a:t>(Teacher Essex)</a:t>
            </a:r>
          </a:p>
        </p:txBody>
      </p:sp>
      <p:sp>
        <p:nvSpPr>
          <p:cNvPr id="8" name="Rounded Rectangular Callout 7"/>
          <p:cNvSpPr/>
          <p:nvPr/>
        </p:nvSpPr>
        <p:spPr>
          <a:xfrm>
            <a:off x="9144001" y="1673995"/>
            <a:ext cx="3011423" cy="4009168"/>
          </a:xfrm>
          <a:prstGeom prst="wedgeRoundRectCallout">
            <a:avLst>
              <a:gd name="adj1" fmla="val -54072"/>
              <a:gd name="adj2" fmla="val -5827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GB" dirty="0"/>
              <a:t>“It improved the children’s understanding that learning a language was a process and just because they weren’t hugely successful Spanish speakers at that particular moment in time, didn’t mean that they weren’t legitimate in their attempts to speak Spanish”</a:t>
            </a:r>
            <a:r>
              <a:rPr lang="en-US" dirty="0">
                <a:effectLst/>
              </a:rPr>
              <a:t> </a:t>
            </a:r>
          </a:p>
          <a:p>
            <a:pPr lvl="0" algn="ctr"/>
            <a:r>
              <a:rPr lang="en-US" sz="1100" dirty="0"/>
              <a:t>(Teacher , London)</a:t>
            </a:r>
          </a:p>
        </p:txBody>
      </p:sp>
    </p:spTree>
    <p:extLst>
      <p:ext uri="{BB962C8B-B14F-4D97-AF65-F5344CB8AC3E}">
        <p14:creationId xmlns:p14="http://schemas.microsoft.com/office/powerpoint/2010/main" val="2881629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4BC91-084A-4283-A275-EBEE5E49A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0854" y="409846"/>
            <a:ext cx="6596899" cy="1726603"/>
          </a:xfrm>
        </p:spPr>
        <p:txBody>
          <a:bodyPr/>
          <a:lstStyle/>
          <a:p>
            <a:r>
              <a:rPr lang="en-GB" dirty="0"/>
              <a:t>OWRI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1124C-1CCA-4B7F-8D0F-82213B8AB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02511" y="2248716"/>
            <a:ext cx="9638226" cy="424608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MEITS is one of the research-based projects funded by the Open World Research Initiative, which are described in the Briefing on OWRI  on the ALL website. </a:t>
            </a:r>
          </a:p>
          <a:p>
            <a:pPr marL="0" indent="0">
              <a:buNone/>
            </a:pPr>
            <a:r>
              <a:rPr lang="en-GB" dirty="0">
                <a:hlinkClick r:id="rId2"/>
              </a:rPr>
              <a:t>https://www.all-languages.org.uk/news/open-world-research-initiative-owri/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A linked article appears in the current </a:t>
            </a:r>
            <a:r>
              <a:rPr lang="en-GB" i="1" dirty="0"/>
              <a:t>Languages Today.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6449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1441</Words>
  <Application>Microsoft Office PowerPoint</Application>
  <PresentationFormat>Widescreen</PresentationFormat>
  <Paragraphs>179</Paragraphs>
  <Slides>25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Office Theme</vt:lpstr>
      <vt:lpstr>1_Office Theme</vt:lpstr>
      <vt:lpstr>Branch and Network Roadshow</vt:lpstr>
      <vt:lpstr>Notes</vt:lpstr>
      <vt:lpstr>Contents of this Roadshow</vt:lpstr>
      <vt:lpstr>New on the website </vt:lpstr>
      <vt:lpstr>MEITS </vt:lpstr>
      <vt:lpstr>        </vt:lpstr>
      <vt:lpstr>        </vt:lpstr>
      <vt:lpstr>PowerPoint Presentation</vt:lpstr>
      <vt:lpstr>OWRI </vt:lpstr>
      <vt:lpstr>French Pop Video Competition 2019 Regional qualification results  </vt:lpstr>
      <vt:lpstr>ALL at the Institut français in London </vt:lpstr>
      <vt:lpstr>Annual French and German debates  </vt:lpstr>
      <vt:lpstr>Annual French and German debates  </vt:lpstr>
      <vt:lpstr>PowerPoint Presentation</vt:lpstr>
      <vt:lpstr>At the Goethe-Institut London </vt:lpstr>
      <vt:lpstr>Also from the  Goethe-Institut  </vt:lpstr>
      <vt:lpstr>London workshops for Spanish teachers</vt:lpstr>
      <vt:lpstr>Language World 2019 </vt:lpstr>
      <vt:lpstr>LW highlight: New OFSTED Handbook …</vt:lpstr>
      <vt:lpstr>Who / What?</vt:lpstr>
      <vt:lpstr>Ambitious intent</vt:lpstr>
      <vt:lpstr>In the classroom</vt:lpstr>
      <vt:lpstr>OFSTED Handbooks now published </vt:lpstr>
      <vt:lpstr>Other ALL events</vt:lpstr>
      <vt:lpstr>These Roadshows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Fawkes</dc:creator>
  <cp:lastModifiedBy>Clodagh Howcroft</cp:lastModifiedBy>
  <cp:revision>22</cp:revision>
  <dcterms:created xsi:type="dcterms:W3CDTF">2018-10-30T11:49:05Z</dcterms:created>
  <dcterms:modified xsi:type="dcterms:W3CDTF">2019-06-07T08:26:40Z</dcterms:modified>
</cp:coreProperties>
</file>