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74" r:id="rId2"/>
    <p:sldId id="283" r:id="rId3"/>
    <p:sldId id="285" r:id="rId4"/>
    <p:sldId id="322" r:id="rId5"/>
    <p:sldId id="321" r:id="rId6"/>
    <p:sldId id="315" r:id="rId7"/>
    <p:sldId id="263" r:id="rId8"/>
    <p:sldId id="270" r:id="rId9"/>
    <p:sldId id="317" r:id="rId10"/>
    <p:sldId id="312" r:id="rId11"/>
    <p:sldId id="318" r:id="rId12"/>
    <p:sldId id="313" r:id="rId13"/>
    <p:sldId id="326" r:id="rId14"/>
    <p:sldId id="316" r:id="rId15"/>
    <p:sldId id="304" r:id="rId16"/>
    <p:sldId id="267" r:id="rId17"/>
    <p:sldId id="272" r:id="rId18"/>
    <p:sldId id="328" r:id="rId19"/>
    <p:sldId id="320" r:id="rId20"/>
    <p:sldId id="306" r:id="rId21"/>
    <p:sldId id="314" r:id="rId22"/>
    <p:sldId id="307" r:id="rId23"/>
    <p:sldId id="323" r:id="rId24"/>
    <p:sldId id="327" r:id="rId25"/>
    <p:sldId id="324" r:id="rId26"/>
    <p:sldId id="325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67325" autoAdjust="0"/>
  </p:normalViewPr>
  <p:slideViewPr>
    <p:cSldViewPr snapToGrid="0">
      <p:cViewPr varScale="1">
        <p:scale>
          <a:sx n="48" d="100"/>
          <a:sy n="48" d="100"/>
        </p:scale>
        <p:origin x="15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9B2BB3-BD2B-4007-89D3-D20885141445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891DC7-F0B0-485C-A95A-F67D6040E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977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stitut-francais.org.uk/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goethe.de/ins/gb/en/spr/unt/ver/ver.cfm?fuseaction=events.detail&amp;event_id=21654830" TargetMode="Externa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l-languages.org.uk/shop/" TargetMode="External"/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ccooney@all-languages.org.uk" TargetMode="External"/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l-languages.org.uk/all-local/support-branches-networks-primary-hubs/" TargetMode="External"/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l-languages.org.uk/teacher-briefings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l-languages.org.uk/research-practice/language-zones/deutsch-lehren-und-lernen/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This Roadshow was compiled for ALL Council by Steven Fawkes in October 2019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DE8598-B253-4CF0-9705-0BD172EA3B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67279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91DC7-F0B0-485C-A95A-F67D6040EF4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9977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Look out for details of current  and future Debating competitions</a:t>
            </a:r>
          </a:p>
          <a:p>
            <a:pPr marL="0" indent="0">
              <a:buNone/>
            </a:pPr>
            <a:r>
              <a:rPr lang="en-US" dirty="0"/>
              <a:t>For French </a:t>
            </a:r>
            <a:r>
              <a:rPr lang="en-US" dirty="0">
                <a:hlinkClick r:id="rId3"/>
              </a:rPr>
              <a:t>https://www.institut-francais.org.uk/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For German </a:t>
            </a:r>
            <a:r>
              <a:rPr lang="en-US" dirty="0">
                <a:hlinkClick r:id="rId4"/>
              </a:rPr>
              <a:t>https://www.goethe.de/ins/gb/en/spr/unt/ver/ver.cfm?fuseaction=events.detail&amp;event_id=21654830</a:t>
            </a:r>
            <a:endParaRPr lang="en-US" dirty="0"/>
          </a:p>
          <a:p>
            <a:pPr marL="0" indent="0">
              <a:buNone/>
            </a:pPr>
            <a:r>
              <a:rPr lang="en-GB" dirty="0"/>
              <a:t>We are awaiting details of the Spanish debates this year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There are also Speaking competitions in Japanese and Mandarin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891DC7-F0B0-485C-A95A-F67D6040EF4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2909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Please encourage new speakers!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91DC7-F0B0-485C-A95A-F67D6040EF4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8755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891DC7-F0B0-485C-A95A-F67D6040EF4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1748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Encore: Still With A Song In My Scheme of Work </a:t>
            </a:r>
          </a:p>
          <a:p>
            <a:endParaRPr lang="en-GB" dirty="0"/>
          </a:p>
          <a:p>
            <a:r>
              <a:rPr lang="en-US" dirty="0">
                <a:hlinkClick r:id="rId3"/>
              </a:rPr>
              <a:t>https://www.all-languages.org.uk/shop/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498AF-AABF-4593-9784-49F76AC1C1E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7723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Association for Language Learning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1A Duffield Road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Little Eaton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Derby DE21 5DR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Tel:  01332 227779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e: 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info@all-languages.org.uk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  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DE8598-B253-4CF0-9705-0BD172EA3BF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4277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NB Half-term dates often vary between areas!</a:t>
            </a:r>
          </a:p>
          <a:p>
            <a:endParaRPr lang="en-GB" altLang="en-US" dirty="0"/>
          </a:p>
          <a:p>
            <a:pPr eaLnBrk="1" hangingPunct="1">
              <a:spcBef>
                <a:spcPct val="0"/>
              </a:spcBef>
            </a:pPr>
            <a:r>
              <a:rPr lang="en-GB" altLang="en-US" dirty="0"/>
              <a:t>Previous Roadshows are archived here : </a:t>
            </a:r>
            <a:r>
              <a:rPr lang="en-US" dirty="0">
                <a:hlinkClick r:id="rId3"/>
              </a:rPr>
              <a:t>https://www.all-languages.org.uk/all-local/support-branches-networks-primary-hubs/</a:t>
            </a:r>
            <a:endParaRPr lang="en-GB" altLang="en-US" dirty="0"/>
          </a:p>
          <a:p>
            <a:pPr eaLnBrk="1" hangingPunct="1">
              <a:spcBef>
                <a:spcPct val="0"/>
              </a:spcBef>
            </a:pPr>
            <a:endParaRPr lang="en-GB" dirty="0"/>
          </a:p>
          <a:p>
            <a:pPr eaLnBrk="1" hangingPunct="1">
              <a:spcBef>
                <a:spcPct val="0"/>
              </a:spcBef>
            </a:pPr>
            <a:r>
              <a:rPr lang="en-GB" dirty="0"/>
              <a:t>Roadshows are now a member benefit and are now reserved for member access only</a:t>
            </a:r>
            <a:endParaRPr lang="en-US" dirty="0"/>
          </a:p>
          <a:p>
            <a:endParaRPr lang="en-US" dirty="0"/>
          </a:p>
          <a:p>
            <a:r>
              <a:rPr lang="en-US" dirty="0"/>
              <a:t>This Roadshow was compiled by Steven Fawkes for ALL Council in October 2019. Please send any contributions fir future Roadshows to steven.fawkes@gmail.com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DE8598-B253-4CF0-9705-0BD172EA3BF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7019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There</a:t>
            </a:r>
            <a:r>
              <a:rPr lang="en-GB" baseline="0" dirty="0"/>
              <a:t> are no Notes to this slide!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DE8598-B253-4CF0-9705-0BD172EA3BF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528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The Briefings are here : </a:t>
            </a:r>
            <a:r>
              <a:rPr lang="en-US" dirty="0">
                <a:hlinkClick r:id="rId3"/>
              </a:rPr>
              <a:t>https://www.all-languages.org.uk/teacher-briefings/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91DC7-F0B0-485C-A95A-F67D6040EF4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5664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https://www.all-languages.org.uk/research-practice/language-zones/deutsch-lehren-und-lernen/</a:t>
            </a:r>
            <a:endParaRPr lang="en-US" dirty="0"/>
          </a:p>
          <a:p>
            <a:endParaRPr lang="en-GB" dirty="0"/>
          </a:p>
          <a:p>
            <a:r>
              <a:rPr lang="en-GB" dirty="0"/>
              <a:t>NB You will need your ALL password </a:t>
            </a:r>
          </a:p>
          <a:p>
            <a:endParaRPr lang="en-GB" dirty="0"/>
          </a:p>
          <a:p>
            <a:r>
              <a:rPr lang="en-GB" dirty="0"/>
              <a:t>Please emphasise we want to collect interesting stories, questions, thoughts FOR ANY LANGUAGE to use on pages like these,</a:t>
            </a:r>
            <a:r>
              <a:rPr lang="en-GB" baseline="0" dirty="0"/>
              <a:t> to intrigue, comfort or inspire others.</a:t>
            </a:r>
          </a:p>
          <a:p>
            <a:r>
              <a:rPr lang="en-GB" baseline="0" dirty="0"/>
              <a:t>Nothing is too short !  </a:t>
            </a:r>
            <a:r>
              <a:rPr lang="en-GB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91DC7-F0B0-485C-A95A-F67D6040EF4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701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If you</a:t>
            </a:r>
            <a:r>
              <a:rPr lang="en-GB" baseline="0" dirty="0"/>
              <a:t> have a brainstorm about tis please try to collate any responses . We will share them more widely.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91DC7-F0B0-485C-A95A-F67D6040EF4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153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91DC7-F0B0-485C-A95A-F67D6040EF4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0172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91DC7-F0B0-485C-A95A-F67D6040EF4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6692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Both have fantastic speakers on their programmes ! </a:t>
            </a:r>
          </a:p>
          <a:p>
            <a:r>
              <a:rPr lang="en-GB" dirty="0"/>
              <a:t>Thanks to them and to the volunteer organisers 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498AF-AABF-4593-9784-49F76AC1C1E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8123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EDoL</a:t>
            </a:r>
            <a:r>
              <a:rPr lang="en-GB" dirty="0"/>
              <a:t> is the European Day of Languages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91DC7-F0B0-485C-A95A-F67D6040EF4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036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235192"/>
            <a:ext cx="3735037" cy="2013376"/>
          </a:xfrm>
        </p:spPr>
        <p:txBody>
          <a:bodyPr anchor="b" anchorCtr="0">
            <a:normAutofit/>
          </a:bodyPr>
          <a:lstStyle>
            <a:lvl1pPr algn="l">
              <a:defRPr sz="3807" b="0" i="0">
                <a:solidFill>
                  <a:srgbClr val="505150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439908"/>
            <a:ext cx="3735037" cy="798516"/>
          </a:xfrm>
        </p:spPr>
        <p:txBody>
          <a:bodyPr>
            <a:normAutofit/>
          </a:bodyPr>
          <a:lstStyle>
            <a:lvl1pPr marL="0" indent="0" algn="l">
              <a:buNone/>
              <a:defRPr sz="1904">
                <a:solidFill>
                  <a:srgbClr val="505150"/>
                </a:solidFill>
              </a:defRPr>
            </a:lvl1pPr>
            <a:lvl2pPr marL="5923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84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7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695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619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54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467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390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914400" y="5334024"/>
            <a:ext cx="3735037" cy="0"/>
          </a:xfrm>
          <a:prstGeom prst="line">
            <a:avLst/>
          </a:prstGeom>
          <a:ln>
            <a:solidFill>
              <a:srgbClr val="AD122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8893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0671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2260854" y="2248715"/>
            <a:ext cx="3014469" cy="0"/>
          </a:xfrm>
          <a:prstGeom prst="line">
            <a:avLst/>
          </a:prstGeom>
          <a:ln>
            <a:solidFill>
              <a:srgbClr val="AD122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0610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0853" y="397638"/>
            <a:ext cx="6705917" cy="566817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0854" y="1928909"/>
            <a:ext cx="4777168" cy="4197255"/>
          </a:xfrm>
        </p:spPr>
        <p:txBody>
          <a:bodyPr/>
          <a:lstStyle>
            <a:lvl1pPr>
              <a:defRPr sz="3617"/>
            </a:lvl1pPr>
            <a:lvl2pPr>
              <a:defRPr sz="3141"/>
            </a:lvl2pPr>
            <a:lvl3pPr>
              <a:defRPr sz="2570"/>
            </a:lvl3pPr>
            <a:lvl4pPr>
              <a:defRPr sz="2380"/>
            </a:lvl4pPr>
            <a:lvl5pPr>
              <a:defRPr sz="2380"/>
            </a:lvl5pPr>
            <a:lvl6pPr>
              <a:defRPr sz="2380"/>
            </a:lvl6pPr>
            <a:lvl7pPr>
              <a:defRPr sz="2380"/>
            </a:lvl7pPr>
            <a:lvl8pPr>
              <a:defRPr sz="2380"/>
            </a:lvl8pPr>
            <a:lvl9pPr>
              <a:defRPr sz="238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1300" y="1928909"/>
            <a:ext cx="4787069" cy="4197255"/>
          </a:xfrm>
        </p:spPr>
        <p:txBody>
          <a:bodyPr/>
          <a:lstStyle>
            <a:lvl1pPr>
              <a:defRPr sz="3617"/>
            </a:lvl1pPr>
            <a:lvl2pPr>
              <a:defRPr sz="3141"/>
            </a:lvl2pPr>
            <a:lvl3pPr>
              <a:defRPr sz="2570"/>
            </a:lvl3pPr>
            <a:lvl4pPr>
              <a:defRPr sz="2380"/>
            </a:lvl4pPr>
            <a:lvl5pPr>
              <a:defRPr sz="2380"/>
            </a:lvl5pPr>
            <a:lvl6pPr>
              <a:defRPr sz="2380"/>
            </a:lvl6pPr>
            <a:lvl7pPr>
              <a:defRPr sz="2380"/>
            </a:lvl7pPr>
            <a:lvl8pPr>
              <a:defRPr sz="2380"/>
            </a:lvl8pPr>
            <a:lvl9pPr>
              <a:defRPr sz="238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260855" y="1125554"/>
            <a:ext cx="6705916" cy="0"/>
          </a:xfrm>
          <a:prstGeom prst="line">
            <a:avLst/>
          </a:prstGeom>
          <a:ln>
            <a:solidFill>
              <a:srgbClr val="AD122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7931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235192"/>
            <a:ext cx="3735037" cy="2013376"/>
          </a:xfrm>
        </p:spPr>
        <p:txBody>
          <a:bodyPr anchor="b" anchorCtr="0">
            <a:normAutofit/>
          </a:bodyPr>
          <a:lstStyle>
            <a:lvl1pPr algn="l">
              <a:defRPr sz="3807" b="0" i="0">
                <a:solidFill>
                  <a:srgbClr val="505150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439908"/>
            <a:ext cx="3735037" cy="798516"/>
          </a:xfrm>
        </p:spPr>
        <p:txBody>
          <a:bodyPr>
            <a:normAutofit/>
          </a:bodyPr>
          <a:lstStyle>
            <a:lvl1pPr marL="0" indent="0" algn="l">
              <a:buNone/>
              <a:defRPr sz="1904">
                <a:solidFill>
                  <a:srgbClr val="505150"/>
                </a:solidFill>
              </a:defRPr>
            </a:lvl1pPr>
            <a:lvl2pPr marL="5923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84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7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695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619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54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467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390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914400" y="5334024"/>
            <a:ext cx="3735037" cy="0"/>
          </a:xfrm>
          <a:prstGeom prst="line">
            <a:avLst/>
          </a:prstGeom>
          <a:ln>
            <a:solidFill>
              <a:srgbClr val="1E225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9853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1E2257"/>
              </a:buClr>
              <a:defRPr/>
            </a:lvl1pPr>
            <a:lvl2pPr>
              <a:buClr>
                <a:srgbClr val="1E2257"/>
              </a:buClr>
              <a:defRPr/>
            </a:lvl2pPr>
            <a:lvl3pPr>
              <a:buClr>
                <a:srgbClr val="1E2257"/>
              </a:buClr>
              <a:defRPr/>
            </a:lvl3pPr>
            <a:lvl4pPr>
              <a:buClr>
                <a:srgbClr val="1E2257"/>
              </a:buClr>
              <a:defRPr/>
            </a:lvl4pPr>
            <a:lvl5pPr>
              <a:buClr>
                <a:srgbClr val="1E2257"/>
              </a:buClr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2260854" y="2248715"/>
            <a:ext cx="3014469" cy="0"/>
          </a:xfrm>
          <a:prstGeom prst="line">
            <a:avLst/>
          </a:prstGeom>
          <a:ln>
            <a:solidFill>
              <a:srgbClr val="1E225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0560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0853" y="397638"/>
            <a:ext cx="6705917" cy="566817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0854" y="1928909"/>
            <a:ext cx="4777168" cy="4197255"/>
          </a:xfrm>
        </p:spPr>
        <p:txBody>
          <a:bodyPr/>
          <a:lstStyle>
            <a:lvl1pPr>
              <a:buClr>
                <a:srgbClr val="1E2257"/>
              </a:buClr>
              <a:defRPr sz="3617"/>
            </a:lvl1pPr>
            <a:lvl2pPr>
              <a:buClr>
                <a:srgbClr val="1E2257"/>
              </a:buClr>
              <a:defRPr sz="3141"/>
            </a:lvl2pPr>
            <a:lvl3pPr>
              <a:buClr>
                <a:srgbClr val="1E2257"/>
              </a:buClr>
              <a:defRPr sz="2570"/>
            </a:lvl3pPr>
            <a:lvl4pPr>
              <a:buClr>
                <a:srgbClr val="1E2257"/>
              </a:buClr>
              <a:defRPr sz="2380"/>
            </a:lvl4pPr>
            <a:lvl5pPr>
              <a:buClr>
                <a:srgbClr val="1E2257"/>
              </a:buClr>
              <a:defRPr sz="2380"/>
            </a:lvl5pPr>
            <a:lvl6pPr>
              <a:defRPr sz="2380"/>
            </a:lvl6pPr>
            <a:lvl7pPr>
              <a:defRPr sz="2380"/>
            </a:lvl7pPr>
            <a:lvl8pPr>
              <a:defRPr sz="2380"/>
            </a:lvl8pPr>
            <a:lvl9pPr>
              <a:defRPr sz="238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1300" y="1928909"/>
            <a:ext cx="4787069" cy="4197255"/>
          </a:xfrm>
        </p:spPr>
        <p:txBody>
          <a:bodyPr/>
          <a:lstStyle>
            <a:lvl1pPr>
              <a:buClr>
                <a:srgbClr val="1E2257"/>
              </a:buClr>
              <a:defRPr sz="3617"/>
            </a:lvl1pPr>
            <a:lvl2pPr>
              <a:buClr>
                <a:srgbClr val="1E2257"/>
              </a:buClr>
              <a:defRPr sz="3141"/>
            </a:lvl2pPr>
            <a:lvl3pPr>
              <a:buClr>
                <a:srgbClr val="1E2257"/>
              </a:buClr>
              <a:defRPr sz="2570"/>
            </a:lvl3pPr>
            <a:lvl4pPr>
              <a:buClr>
                <a:srgbClr val="1E2257"/>
              </a:buClr>
              <a:defRPr sz="2380"/>
            </a:lvl4pPr>
            <a:lvl5pPr>
              <a:buClr>
                <a:srgbClr val="1E2257"/>
              </a:buClr>
              <a:defRPr sz="2380"/>
            </a:lvl5pPr>
            <a:lvl6pPr>
              <a:defRPr sz="2380"/>
            </a:lvl6pPr>
            <a:lvl7pPr>
              <a:defRPr sz="2380"/>
            </a:lvl7pPr>
            <a:lvl8pPr>
              <a:defRPr sz="2380"/>
            </a:lvl8pPr>
            <a:lvl9pPr>
              <a:defRPr sz="238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260855" y="1125554"/>
            <a:ext cx="6705916" cy="0"/>
          </a:xfrm>
          <a:prstGeom prst="line">
            <a:avLst/>
          </a:prstGeom>
          <a:ln>
            <a:solidFill>
              <a:srgbClr val="1E225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9392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235192"/>
            <a:ext cx="3735037" cy="2013376"/>
          </a:xfrm>
        </p:spPr>
        <p:txBody>
          <a:bodyPr anchor="b" anchorCtr="0">
            <a:normAutofit/>
          </a:bodyPr>
          <a:lstStyle>
            <a:lvl1pPr algn="l">
              <a:defRPr sz="3807" b="0" i="0">
                <a:solidFill>
                  <a:srgbClr val="505150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439908"/>
            <a:ext cx="3735037" cy="798516"/>
          </a:xfrm>
        </p:spPr>
        <p:txBody>
          <a:bodyPr>
            <a:normAutofit/>
          </a:bodyPr>
          <a:lstStyle>
            <a:lvl1pPr marL="0" indent="0" algn="l">
              <a:buNone/>
              <a:defRPr sz="1904">
                <a:solidFill>
                  <a:srgbClr val="505150"/>
                </a:solidFill>
              </a:defRPr>
            </a:lvl1pPr>
            <a:lvl2pPr marL="5923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84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7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695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619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54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467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390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914400" y="5334024"/>
            <a:ext cx="3735037" cy="0"/>
          </a:xfrm>
          <a:prstGeom prst="line">
            <a:avLst/>
          </a:prstGeom>
          <a:ln>
            <a:solidFill>
              <a:srgbClr val="0092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790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92D2"/>
              </a:buClr>
              <a:defRPr/>
            </a:lvl1pPr>
            <a:lvl2pPr>
              <a:buClr>
                <a:srgbClr val="0092D2"/>
              </a:buClr>
              <a:defRPr/>
            </a:lvl2pPr>
            <a:lvl3pPr>
              <a:buClr>
                <a:srgbClr val="0092D2"/>
              </a:buClr>
              <a:defRPr/>
            </a:lvl3pPr>
            <a:lvl4pPr>
              <a:buClr>
                <a:srgbClr val="0092D2"/>
              </a:buClr>
              <a:defRPr/>
            </a:lvl4pPr>
            <a:lvl5pPr>
              <a:buClr>
                <a:srgbClr val="0092D2"/>
              </a:buClr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2260854" y="2248715"/>
            <a:ext cx="3014469" cy="0"/>
          </a:xfrm>
          <a:prstGeom prst="line">
            <a:avLst/>
          </a:prstGeom>
          <a:ln>
            <a:solidFill>
              <a:srgbClr val="0092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5378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Two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0853" y="397638"/>
            <a:ext cx="6705917" cy="566817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0854" y="1928909"/>
            <a:ext cx="4777168" cy="4197255"/>
          </a:xfrm>
        </p:spPr>
        <p:txBody>
          <a:bodyPr/>
          <a:lstStyle>
            <a:lvl1pPr>
              <a:buClr>
                <a:srgbClr val="0092D2"/>
              </a:buClr>
              <a:defRPr sz="3617"/>
            </a:lvl1pPr>
            <a:lvl2pPr>
              <a:buClr>
                <a:srgbClr val="0092D2"/>
              </a:buClr>
              <a:defRPr sz="3141"/>
            </a:lvl2pPr>
            <a:lvl3pPr>
              <a:buClr>
                <a:srgbClr val="0092D2"/>
              </a:buClr>
              <a:defRPr sz="2570"/>
            </a:lvl3pPr>
            <a:lvl4pPr>
              <a:buClr>
                <a:srgbClr val="0092D2"/>
              </a:buClr>
              <a:defRPr sz="2380"/>
            </a:lvl4pPr>
            <a:lvl5pPr>
              <a:buClr>
                <a:srgbClr val="0092D2"/>
              </a:buClr>
              <a:defRPr sz="2380"/>
            </a:lvl5pPr>
            <a:lvl6pPr>
              <a:defRPr sz="2380"/>
            </a:lvl6pPr>
            <a:lvl7pPr>
              <a:defRPr sz="2380"/>
            </a:lvl7pPr>
            <a:lvl8pPr>
              <a:defRPr sz="2380"/>
            </a:lvl8pPr>
            <a:lvl9pPr>
              <a:defRPr sz="238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1300" y="1928909"/>
            <a:ext cx="4787069" cy="4197255"/>
          </a:xfrm>
        </p:spPr>
        <p:txBody>
          <a:bodyPr/>
          <a:lstStyle>
            <a:lvl1pPr>
              <a:buClr>
                <a:srgbClr val="0092D2"/>
              </a:buClr>
              <a:defRPr sz="3617"/>
            </a:lvl1pPr>
            <a:lvl2pPr>
              <a:buClr>
                <a:srgbClr val="0092D2"/>
              </a:buClr>
              <a:defRPr sz="3141"/>
            </a:lvl2pPr>
            <a:lvl3pPr>
              <a:buClr>
                <a:srgbClr val="0092D2"/>
              </a:buClr>
              <a:defRPr sz="2570"/>
            </a:lvl3pPr>
            <a:lvl4pPr>
              <a:buClr>
                <a:srgbClr val="0092D2"/>
              </a:buClr>
              <a:defRPr sz="2380"/>
            </a:lvl4pPr>
            <a:lvl5pPr>
              <a:buClr>
                <a:srgbClr val="0092D2"/>
              </a:buClr>
              <a:defRPr sz="2380"/>
            </a:lvl5pPr>
            <a:lvl6pPr>
              <a:defRPr sz="2380"/>
            </a:lvl6pPr>
            <a:lvl7pPr>
              <a:defRPr sz="2380"/>
            </a:lvl7pPr>
            <a:lvl8pPr>
              <a:defRPr sz="2380"/>
            </a:lvl8pPr>
            <a:lvl9pPr>
              <a:defRPr sz="238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260855" y="1125554"/>
            <a:ext cx="6705916" cy="0"/>
          </a:xfrm>
          <a:prstGeom prst="line">
            <a:avLst/>
          </a:prstGeom>
          <a:ln>
            <a:solidFill>
              <a:srgbClr val="0092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4886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0854" y="409846"/>
            <a:ext cx="3014469" cy="1726603"/>
          </a:xfrm>
          <a:prstGeom prst="rect">
            <a:avLst/>
          </a:prstGeom>
        </p:spPr>
        <p:txBody>
          <a:bodyPr vert="horz" lIns="0" tIns="62239" rIns="0" bIns="0" rtlCol="0" anchor="ctr">
            <a:no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69107" y="2248716"/>
            <a:ext cx="6271630" cy="4246088"/>
          </a:xfrm>
          <a:prstGeom prst="rect">
            <a:avLst/>
          </a:prstGeom>
        </p:spPr>
        <p:txBody>
          <a:bodyPr vert="horz" lIns="0" tIns="62239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296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l" defTabSz="592387" rtl="0" eaLnBrk="1" latinLnBrk="0" hangingPunct="1">
        <a:spcBef>
          <a:spcPct val="0"/>
        </a:spcBef>
        <a:buNone/>
        <a:defRPr sz="3807" kern="1200">
          <a:solidFill>
            <a:srgbClr val="505150"/>
          </a:solidFill>
          <a:latin typeface="+mj-lt"/>
          <a:ea typeface="+mj-ea"/>
          <a:cs typeface="+mj-cs"/>
        </a:defRPr>
      </a:lvl1pPr>
    </p:titleStyle>
    <p:bodyStyle>
      <a:lvl1pPr marL="444291" indent="-444291" algn="l" defTabSz="592387" rtl="0" eaLnBrk="1" latinLnBrk="0" hangingPunct="1">
        <a:spcBef>
          <a:spcPct val="20000"/>
        </a:spcBef>
        <a:buClr>
          <a:srgbClr val="AD1221"/>
        </a:buClr>
        <a:buFont typeface="Arial"/>
        <a:buChar char="•"/>
        <a:defRPr sz="3046" kern="1200">
          <a:solidFill>
            <a:srgbClr val="505150"/>
          </a:solidFill>
          <a:latin typeface="+mn-lt"/>
          <a:ea typeface="+mn-ea"/>
          <a:cs typeface="+mn-cs"/>
        </a:defRPr>
      </a:lvl1pPr>
      <a:lvl2pPr marL="962630" indent="-370242" algn="l" defTabSz="592387" rtl="0" eaLnBrk="1" latinLnBrk="0" hangingPunct="1">
        <a:spcBef>
          <a:spcPct val="20000"/>
        </a:spcBef>
        <a:buClr>
          <a:srgbClr val="AD1221"/>
        </a:buClr>
        <a:buFont typeface="Arial"/>
        <a:buChar char="–"/>
        <a:defRPr sz="2855" kern="1200">
          <a:solidFill>
            <a:srgbClr val="505150"/>
          </a:solidFill>
          <a:latin typeface="+mn-lt"/>
          <a:ea typeface="+mn-ea"/>
          <a:cs typeface="+mn-cs"/>
        </a:defRPr>
      </a:lvl2pPr>
      <a:lvl3pPr marL="1480968" indent="-296193" algn="l" defTabSz="592387" rtl="0" eaLnBrk="1" latinLnBrk="0" hangingPunct="1">
        <a:spcBef>
          <a:spcPct val="20000"/>
        </a:spcBef>
        <a:buClr>
          <a:srgbClr val="AD1221"/>
        </a:buClr>
        <a:buFont typeface="Arial"/>
        <a:buChar char="•"/>
        <a:defRPr sz="2665" kern="1200">
          <a:solidFill>
            <a:srgbClr val="505150"/>
          </a:solidFill>
          <a:latin typeface="+mn-lt"/>
          <a:ea typeface="+mn-ea"/>
          <a:cs typeface="+mn-cs"/>
        </a:defRPr>
      </a:lvl3pPr>
      <a:lvl4pPr marL="2073355" indent="-296193" algn="l" defTabSz="592387" rtl="0" eaLnBrk="1" latinLnBrk="0" hangingPunct="1">
        <a:spcBef>
          <a:spcPct val="20000"/>
        </a:spcBef>
        <a:buClr>
          <a:srgbClr val="AD1221"/>
        </a:buClr>
        <a:buFont typeface="Arial"/>
        <a:buChar char="–"/>
        <a:defRPr sz="2570" kern="1200">
          <a:solidFill>
            <a:srgbClr val="505150"/>
          </a:solidFill>
          <a:latin typeface="+mn-lt"/>
          <a:ea typeface="+mn-ea"/>
          <a:cs typeface="+mn-cs"/>
        </a:defRPr>
      </a:lvl4pPr>
      <a:lvl5pPr marL="2665743" indent="-296193" algn="l" defTabSz="592387" rtl="0" eaLnBrk="1" latinLnBrk="0" hangingPunct="1">
        <a:spcBef>
          <a:spcPct val="20000"/>
        </a:spcBef>
        <a:buClr>
          <a:srgbClr val="AD1221"/>
        </a:buClr>
        <a:buFont typeface="Arial"/>
        <a:buChar char="»"/>
        <a:defRPr sz="2570" kern="1200">
          <a:solidFill>
            <a:srgbClr val="505150"/>
          </a:solidFill>
          <a:latin typeface="+mn-lt"/>
          <a:ea typeface="+mn-ea"/>
          <a:cs typeface="+mn-cs"/>
        </a:defRPr>
      </a:lvl5pPr>
      <a:lvl6pPr marL="3258130" indent="-296193" algn="l" defTabSz="592387" rtl="0" eaLnBrk="1" latinLnBrk="0" hangingPunct="1">
        <a:spcBef>
          <a:spcPct val="20000"/>
        </a:spcBef>
        <a:buFont typeface="Arial"/>
        <a:buChar char="•"/>
        <a:defRPr sz="2570" kern="1200">
          <a:solidFill>
            <a:schemeClr val="tx1"/>
          </a:solidFill>
          <a:latin typeface="+mn-lt"/>
          <a:ea typeface="+mn-ea"/>
          <a:cs typeface="+mn-cs"/>
        </a:defRPr>
      </a:lvl6pPr>
      <a:lvl7pPr marL="3850517" indent="-296193" algn="l" defTabSz="592387" rtl="0" eaLnBrk="1" latinLnBrk="0" hangingPunct="1">
        <a:spcBef>
          <a:spcPct val="20000"/>
        </a:spcBef>
        <a:buFont typeface="Arial"/>
        <a:buChar char="•"/>
        <a:defRPr sz="2570" kern="1200">
          <a:solidFill>
            <a:schemeClr val="tx1"/>
          </a:solidFill>
          <a:latin typeface="+mn-lt"/>
          <a:ea typeface="+mn-ea"/>
          <a:cs typeface="+mn-cs"/>
        </a:defRPr>
      </a:lvl7pPr>
      <a:lvl8pPr marL="4442905" indent="-296193" algn="l" defTabSz="592387" rtl="0" eaLnBrk="1" latinLnBrk="0" hangingPunct="1">
        <a:spcBef>
          <a:spcPct val="20000"/>
        </a:spcBef>
        <a:buFont typeface="Arial"/>
        <a:buChar char="•"/>
        <a:defRPr sz="2570" kern="1200">
          <a:solidFill>
            <a:schemeClr val="tx1"/>
          </a:solidFill>
          <a:latin typeface="+mn-lt"/>
          <a:ea typeface="+mn-ea"/>
          <a:cs typeface="+mn-cs"/>
        </a:defRPr>
      </a:lvl8pPr>
      <a:lvl9pPr marL="5035292" indent="-296193" algn="l" defTabSz="592387" rtl="0" eaLnBrk="1" latinLnBrk="0" hangingPunct="1">
        <a:spcBef>
          <a:spcPct val="20000"/>
        </a:spcBef>
        <a:buFont typeface="Arial"/>
        <a:buChar char="•"/>
        <a:defRPr sz="25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92387" rtl="0" eaLnBrk="1" latinLnBrk="0" hangingPunct="1"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92387" algn="l" defTabSz="592387" rtl="0" eaLnBrk="1" latinLnBrk="0" hangingPunct="1">
        <a:defRPr sz="2380" kern="1200">
          <a:solidFill>
            <a:schemeClr val="tx1"/>
          </a:solidFill>
          <a:latin typeface="+mn-lt"/>
          <a:ea typeface="+mn-ea"/>
          <a:cs typeface="+mn-cs"/>
        </a:defRPr>
      </a:lvl2pPr>
      <a:lvl3pPr marL="1184775" algn="l" defTabSz="592387" rtl="0" eaLnBrk="1" latinLnBrk="0" hangingPunct="1">
        <a:defRPr sz="2380" kern="1200">
          <a:solidFill>
            <a:schemeClr val="tx1"/>
          </a:solidFill>
          <a:latin typeface="+mn-lt"/>
          <a:ea typeface="+mn-ea"/>
          <a:cs typeface="+mn-cs"/>
        </a:defRPr>
      </a:lvl3pPr>
      <a:lvl4pPr marL="1777162" algn="l" defTabSz="592387" rtl="0" eaLnBrk="1" latinLnBrk="0" hangingPunct="1">
        <a:defRPr sz="2380" kern="1200">
          <a:solidFill>
            <a:schemeClr val="tx1"/>
          </a:solidFill>
          <a:latin typeface="+mn-lt"/>
          <a:ea typeface="+mn-ea"/>
          <a:cs typeface="+mn-cs"/>
        </a:defRPr>
      </a:lvl4pPr>
      <a:lvl5pPr marL="2369549" algn="l" defTabSz="592387" rtl="0" eaLnBrk="1" latinLnBrk="0" hangingPunct="1">
        <a:defRPr sz="2380" kern="1200">
          <a:solidFill>
            <a:schemeClr val="tx1"/>
          </a:solidFill>
          <a:latin typeface="+mn-lt"/>
          <a:ea typeface="+mn-ea"/>
          <a:cs typeface="+mn-cs"/>
        </a:defRPr>
      </a:lvl5pPr>
      <a:lvl6pPr marL="2961937" algn="l" defTabSz="592387" rtl="0" eaLnBrk="1" latinLnBrk="0" hangingPunct="1">
        <a:defRPr sz="2380" kern="1200">
          <a:solidFill>
            <a:schemeClr val="tx1"/>
          </a:solidFill>
          <a:latin typeface="+mn-lt"/>
          <a:ea typeface="+mn-ea"/>
          <a:cs typeface="+mn-cs"/>
        </a:defRPr>
      </a:lvl6pPr>
      <a:lvl7pPr marL="3554324" algn="l" defTabSz="592387" rtl="0" eaLnBrk="1" latinLnBrk="0" hangingPunct="1">
        <a:defRPr sz="2380" kern="1200">
          <a:solidFill>
            <a:schemeClr val="tx1"/>
          </a:solidFill>
          <a:latin typeface="+mn-lt"/>
          <a:ea typeface="+mn-ea"/>
          <a:cs typeface="+mn-cs"/>
        </a:defRPr>
      </a:lvl7pPr>
      <a:lvl8pPr marL="4146712" algn="l" defTabSz="592387" rtl="0" eaLnBrk="1" latinLnBrk="0" hangingPunct="1">
        <a:defRPr sz="2380" kern="1200">
          <a:solidFill>
            <a:schemeClr val="tx1"/>
          </a:solidFill>
          <a:latin typeface="+mn-lt"/>
          <a:ea typeface="+mn-ea"/>
          <a:cs typeface="+mn-cs"/>
        </a:defRPr>
      </a:lvl8pPr>
      <a:lvl9pPr marL="4739099" algn="l" defTabSz="592387" rtl="0" eaLnBrk="1" latinLnBrk="0" hangingPunct="1">
        <a:defRPr sz="23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l-languages.org.uk/news/all-primary-special-autumn-2019/" TargetMode="Externa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l-languages.org.uk/teacher-briefings/what-primary-language-coordinators-need-to-know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l-languages.org.uk/event/all-southern-primary-languages-show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www.all-languages.org.uk/event/northern-primary-languages-show/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ethe.de/ins/gb/en/spr/unt/ver/ver.cfm?fuseaction=events.detail&amp;event_id=21551723&amp;" TargetMode="Externa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ALL-Languages.org.uk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ancelot.adobeconnect.com/all-londo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l-languages.org.uk/all-local/support-branches-networks-primary-hubs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www.all-languages.org.uk/events/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l-languages.org.uk/teacher-briefings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www.all-languages.org.uk/news/open-world-research-initiative-owri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ALLLanguages.org.uk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steven.fawkes@gmail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ALL-languages.org.uk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www.all-languages.org.uk/languages-today/languages-today-extended-content/the-big-idea-planning-an-ambitious-curriculum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8A45F-9073-4C15-A6B6-9F47DFB2AA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Branch and Network Roadshow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985D25-33AD-42D6-B047-164C171B0B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 October 2019</a:t>
            </a:r>
          </a:p>
        </p:txBody>
      </p:sp>
    </p:spTree>
    <p:extLst>
      <p:ext uri="{BB962C8B-B14F-4D97-AF65-F5344CB8AC3E}">
        <p14:creationId xmlns:p14="http://schemas.microsoft.com/office/powerpoint/2010/main" val="3930025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5858C-EFFE-4A00-B608-B20C577FA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0854" y="409846"/>
            <a:ext cx="5464249" cy="1726603"/>
          </a:xfrm>
        </p:spPr>
        <p:txBody>
          <a:bodyPr/>
          <a:lstStyle/>
          <a:p>
            <a:r>
              <a:rPr lang="en-GB" dirty="0"/>
              <a:t>Languages Today supplement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54761-525C-4736-ACB6-34F0C5F2C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0854" y="2248716"/>
            <a:ext cx="9579883" cy="42460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The current magazine has a special  supplement for colleagues in Primary, aiming to join them up with ALL community.</a:t>
            </a:r>
          </a:p>
          <a:p>
            <a:pPr marL="0" indent="0">
              <a:buNone/>
            </a:pPr>
            <a:r>
              <a:rPr lang="en-GB" dirty="0"/>
              <a:t>If you are in contact with Primary Language Coordinators who are looking for support, please pass on your Supplement or direct them  to the online version:   </a:t>
            </a:r>
            <a:r>
              <a:rPr lang="en-US" dirty="0">
                <a:hlinkClick r:id="rId2"/>
              </a:rPr>
              <a:t>https://www.all-languages.org.uk/news/all-primary-special-autumn-2019/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7573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34926-8C25-4585-A043-2A134CDE8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0210" y="409846"/>
            <a:ext cx="6320272" cy="1726603"/>
          </a:xfrm>
        </p:spPr>
        <p:txBody>
          <a:bodyPr/>
          <a:lstStyle/>
          <a:p>
            <a:r>
              <a:rPr lang="en-GB" dirty="0"/>
              <a:t>Primary LT Supplement / webpages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7BFB2-EB1B-4E89-9C30-3C12B2345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2585" y="2248717"/>
            <a:ext cx="8995770" cy="3851167"/>
          </a:xfrm>
        </p:spPr>
        <p:txBody>
          <a:bodyPr/>
          <a:lstStyle/>
          <a:p>
            <a:r>
              <a:rPr lang="en-GB" dirty="0"/>
              <a:t>Introduction from Ofsted</a:t>
            </a:r>
          </a:p>
          <a:p>
            <a:r>
              <a:rPr lang="en-GB" dirty="0"/>
              <a:t>Free online support from cultural partners : French, Spanish, German, Latin, Japanese</a:t>
            </a:r>
          </a:p>
          <a:p>
            <a:r>
              <a:rPr lang="en-GB" dirty="0"/>
              <a:t>Free online Support from ALL: Guidance on e.g. assessment, progression </a:t>
            </a:r>
          </a:p>
          <a:p>
            <a:r>
              <a:rPr lang="en-GB" dirty="0"/>
              <a:t>Support from British Council</a:t>
            </a:r>
          </a:p>
          <a:p>
            <a:r>
              <a:rPr lang="en-GB" i="1" dirty="0"/>
              <a:t>Pass it on!</a:t>
            </a:r>
          </a:p>
        </p:txBody>
      </p:sp>
    </p:spTree>
    <p:extLst>
      <p:ext uri="{BB962C8B-B14F-4D97-AF65-F5344CB8AC3E}">
        <p14:creationId xmlns:p14="http://schemas.microsoft.com/office/powerpoint/2010/main" val="2764310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4BC91-084A-4283-A275-EBEE5E49A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0854" y="409846"/>
            <a:ext cx="6596899" cy="1726603"/>
          </a:xfrm>
        </p:spPr>
        <p:txBody>
          <a:bodyPr/>
          <a:lstStyle/>
          <a:p>
            <a:r>
              <a:rPr lang="en-GB" dirty="0"/>
              <a:t>Joining up the 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1124C-1CCA-4B7F-8D0F-82213B8AB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2511" y="2248716"/>
            <a:ext cx="9638226" cy="42460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Secondary colleagues exploring how to join up their teaching with what has gone before in Primary might explore the 4 new Primary Briefings here:</a:t>
            </a:r>
          </a:p>
          <a:p>
            <a:r>
              <a:rPr lang="en-US" dirty="0">
                <a:hlinkClick r:id="rId3"/>
              </a:rPr>
              <a:t>https://www.all-languages.org.uk/teacher-briefings/what-primary-language-coordinators-need-to-know/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You may also wish to attend one of the ALL Primary November events on the next screen</a:t>
            </a:r>
          </a:p>
          <a:p>
            <a:r>
              <a:rPr lang="en-GB" dirty="0"/>
              <a:t>SPLS in Wokingham 9 Nov. </a:t>
            </a:r>
          </a:p>
          <a:p>
            <a:r>
              <a:rPr lang="en-GB" dirty="0"/>
              <a:t>NPLS in York on 30 Nov. </a:t>
            </a:r>
          </a:p>
        </p:txBody>
      </p:sp>
    </p:spTree>
    <p:extLst>
      <p:ext uri="{BB962C8B-B14F-4D97-AF65-F5344CB8AC3E}">
        <p14:creationId xmlns:p14="http://schemas.microsoft.com/office/powerpoint/2010/main" val="21236529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34926-8C25-4585-A043-2A134CDE8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0210" y="409846"/>
            <a:ext cx="6320272" cy="1726603"/>
          </a:xfrm>
        </p:spPr>
        <p:txBody>
          <a:bodyPr/>
          <a:lstStyle/>
          <a:p>
            <a:r>
              <a:rPr lang="en-GB" dirty="0"/>
              <a:t>ALL Primary November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7BFB2-EB1B-4E89-9C30-3C12B2345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2585" y="2248717"/>
            <a:ext cx="8995770" cy="385116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Two events for Primary Languages ! </a:t>
            </a:r>
          </a:p>
          <a:p>
            <a:pPr marL="0" indent="0">
              <a:buNone/>
            </a:pPr>
            <a:r>
              <a:rPr lang="en-GB" dirty="0"/>
              <a:t>SPLS in Wokingham 9 Nov.</a:t>
            </a:r>
          </a:p>
          <a:p>
            <a:r>
              <a:rPr lang="en-US" dirty="0">
                <a:hlinkClick r:id="rId3"/>
              </a:rPr>
              <a:t>https://www.all-languages.org.uk/event/all-southern-primary-languages-show/</a:t>
            </a:r>
            <a:endParaRPr lang="en-US" dirty="0"/>
          </a:p>
          <a:p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/>
              <a:t>NPLS in York on 30 Nov.</a:t>
            </a:r>
            <a:endParaRPr lang="en-US" dirty="0"/>
          </a:p>
          <a:p>
            <a:r>
              <a:rPr lang="en-US" dirty="0">
                <a:hlinkClick r:id="rId4"/>
              </a:rPr>
              <a:t>https://www.all-languages.org.uk/event/northern-primary-languages-show/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03602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EDoL</a:t>
            </a:r>
            <a:r>
              <a:rPr lang="en-GB" dirty="0"/>
              <a:t>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0854" y="2248716"/>
            <a:ext cx="9579883" cy="4246088"/>
          </a:xfrm>
        </p:spPr>
        <p:txBody>
          <a:bodyPr/>
          <a:lstStyle/>
          <a:p>
            <a:r>
              <a:rPr lang="en-GB" dirty="0"/>
              <a:t>ALLNE Judges thank everyone who sent in entries this year – from KS1 up to A-level !</a:t>
            </a:r>
          </a:p>
          <a:p>
            <a:r>
              <a:rPr lang="en-GB" dirty="0"/>
              <a:t>Results will appear in November</a:t>
            </a:r>
          </a:p>
          <a:p>
            <a:r>
              <a:rPr lang="en-GB" dirty="0"/>
              <a:t>This year the theme was ‘A magical trip’ which learners interpreted very widely  </a:t>
            </a:r>
            <a:endParaRPr lang="en-GB" b="1" dirty="0"/>
          </a:p>
          <a:p>
            <a:r>
              <a:rPr lang="en-GB" b="1" dirty="0"/>
              <a:t>Do you have ideas for a title for next year?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0436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4BC91-084A-4283-A275-EBEE5E49A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0854" y="409846"/>
            <a:ext cx="6596899" cy="1726603"/>
          </a:xfrm>
        </p:spPr>
        <p:txBody>
          <a:bodyPr/>
          <a:lstStyle/>
          <a:p>
            <a:r>
              <a:rPr lang="en-US" dirty="0"/>
              <a:t>Jour du prof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1124C-1CCA-4B7F-8D0F-82213B8AB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2511" y="2248716"/>
            <a:ext cx="9638226" cy="42460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 FIPF (</a:t>
            </a:r>
            <a:r>
              <a:rPr lang="fr-FR" dirty="0"/>
              <a:t>Fédération Internationale des Professeurs de français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GB" dirty="0"/>
              <a:t>has recently announced that 28 November will now be the annual Jour du prof and celebrate French teaching around the world. </a:t>
            </a:r>
          </a:p>
          <a:p>
            <a:pPr marL="0" indent="0">
              <a:buNone/>
            </a:pPr>
            <a:r>
              <a:rPr lang="en-GB" dirty="0"/>
              <a:t>Look out for an event at your local Alliance Fran</a:t>
            </a:r>
            <a:r>
              <a:rPr lang="fr-FR" dirty="0"/>
              <a:t>ç</a:t>
            </a:r>
            <a:r>
              <a:rPr lang="en-GB" dirty="0" err="1"/>
              <a:t>aise</a:t>
            </a:r>
            <a:r>
              <a:rPr lang="en-GB" dirty="0"/>
              <a:t> this year. </a:t>
            </a:r>
          </a:p>
        </p:txBody>
      </p:sp>
    </p:spTree>
    <p:extLst>
      <p:ext uri="{BB962C8B-B14F-4D97-AF65-F5344CB8AC3E}">
        <p14:creationId xmlns:p14="http://schemas.microsoft.com/office/powerpoint/2010/main" val="3036295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4BC91-084A-4283-A275-EBEE5E49A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0854" y="409846"/>
            <a:ext cx="6596899" cy="1726603"/>
          </a:xfrm>
        </p:spPr>
        <p:txBody>
          <a:bodyPr/>
          <a:lstStyle/>
          <a:p>
            <a:r>
              <a:rPr lang="en-GB" dirty="0"/>
              <a:t>Annual French, German and Spanish debates 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1124C-1CCA-4B7F-8D0F-82213B8AB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2511" y="2381250"/>
            <a:ext cx="9638226" cy="4113554"/>
          </a:xfrm>
        </p:spPr>
        <p:txBody>
          <a:bodyPr>
            <a:normAutofit/>
          </a:bodyPr>
          <a:lstStyle/>
          <a:p>
            <a:r>
              <a:rPr lang="en-US" dirty="0"/>
              <a:t>Between now and Easter Y12 students will take part in the annual debating competitions in French, organized by the IFRU,  German </a:t>
            </a:r>
            <a:r>
              <a:rPr lang="en-US" dirty="0" err="1"/>
              <a:t>organised</a:t>
            </a:r>
            <a:r>
              <a:rPr lang="en-US" dirty="0"/>
              <a:t> by the Goethe-</a:t>
            </a:r>
            <a:r>
              <a:rPr lang="en-US" dirty="0" err="1"/>
              <a:t>Institut</a:t>
            </a:r>
            <a:r>
              <a:rPr lang="en-US" dirty="0"/>
              <a:t> London and Spanish organized by the </a:t>
            </a:r>
            <a:r>
              <a:rPr lang="en-US" dirty="0" err="1"/>
              <a:t>Consejeria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GB" dirty="0"/>
              <a:t>To enter in future years – look for details </a:t>
            </a:r>
            <a:r>
              <a:rPr lang="en-GB" i="1" dirty="0"/>
              <a:t>(Links in Notes)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8337789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5858C-EFFE-4A00-B608-B20C577FA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0854" y="409846"/>
            <a:ext cx="5464249" cy="1726603"/>
          </a:xfrm>
        </p:spPr>
        <p:txBody>
          <a:bodyPr/>
          <a:lstStyle/>
          <a:p>
            <a:r>
              <a:rPr lang="en-GB" dirty="0"/>
              <a:t>At the Goethe-</a:t>
            </a:r>
            <a:r>
              <a:rPr lang="en-GB" dirty="0" err="1"/>
              <a:t>Institut</a:t>
            </a:r>
            <a:r>
              <a:rPr lang="en-GB" dirty="0"/>
              <a:t> London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54761-525C-4736-ACB6-34F0C5F2C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0854" y="2230821"/>
            <a:ext cx="9579883" cy="4263983"/>
          </a:xfrm>
        </p:spPr>
        <p:txBody>
          <a:bodyPr>
            <a:normAutofit/>
          </a:bodyPr>
          <a:lstStyle/>
          <a:p>
            <a:r>
              <a:rPr lang="de-DE" dirty="0"/>
              <a:t>Into Film Festival, 06.11.-22.11.2019</a:t>
            </a:r>
          </a:p>
          <a:p>
            <a:pPr marL="0" indent="0">
              <a:buNone/>
            </a:pPr>
            <a:r>
              <a:rPr lang="de-DE" dirty="0">
                <a:hlinkClick r:id="rId2"/>
              </a:rPr>
              <a:t>https://www.goethe.de/ins/gb/en/spr/unt/ver/ver.cfm?fuseaction=events.detail&amp;event_id=21551723&amp;</a:t>
            </a:r>
            <a:endParaRPr lang="de-DE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31618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BFI Film Study Days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0854" y="2248716"/>
            <a:ext cx="9579883" cy="4418784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·         29 November - Showroom Sheffield  - A-Level French</a:t>
            </a:r>
            <a:endParaRPr lang="en-US" dirty="0"/>
          </a:p>
          <a:p>
            <a:r>
              <a:rPr lang="en-GB" dirty="0"/>
              <a:t>·         6 December - Watershed Bristol  - A-Level French </a:t>
            </a:r>
            <a:endParaRPr lang="en-US" dirty="0"/>
          </a:p>
          <a:p>
            <a:r>
              <a:rPr lang="en-GB" dirty="0"/>
              <a:t>·         12 Dec - Broadway Nottingham - A-Level Spanish</a:t>
            </a:r>
            <a:endParaRPr lang="en-US" dirty="0"/>
          </a:p>
          <a:p>
            <a:r>
              <a:rPr lang="en-GB" dirty="0"/>
              <a:t>·         13 Dec - Broadway Nottingham - A-Level French </a:t>
            </a:r>
            <a:endParaRPr lang="en-US" dirty="0"/>
          </a:p>
          <a:p>
            <a:r>
              <a:rPr lang="en-GB" dirty="0"/>
              <a:t>·         5 Feb - Manchester HOME - KS3 Mandarin</a:t>
            </a:r>
            <a:endParaRPr lang="en-US" dirty="0"/>
          </a:p>
          <a:p>
            <a:r>
              <a:rPr lang="en-GB" dirty="0"/>
              <a:t>·         12 Feb - Tyneside Newcastle - KS3 Mandarin</a:t>
            </a:r>
            <a:endParaRPr lang="en-US" dirty="0"/>
          </a:p>
          <a:p>
            <a:r>
              <a:rPr lang="en-GB" dirty="0"/>
              <a:t>·         11 March - Stables Milton Keynes - KS3 French</a:t>
            </a:r>
            <a:endParaRPr lang="en-US" dirty="0"/>
          </a:p>
          <a:p>
            <a:r>
              <a:rPr lang="en-GB" dirty="0"/>
              <a:t>·         12 March - Stables Milton Keynes - KS3 Spanish</a:t>
            </a:r>
            <a:endParaRPr lang="en-US" dirty="0"/>
          </a:p>
          <a:p>
            <a:r>
              <a:rPr lang="en-GB" dirty="0"/>
              <a:t>·         22 April - Showroom Sheffield - KS4 Spanish</a:t>
            </a:r>
            <a:endParaRPr lang="en-US" dirty="0"/>
          </a:p>
          <a:p>
            <a:r>
              <a:rPr lang="en-GB" dirty="0"/>
              <a:t>·         23 April - Showroom Sheffield - KS3 French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847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0854" y="2248716"/>
            <a:ext cx="9579883" cy="424608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Teachers are exploring the motivational impact on learning stimulated by combining interesting subject content with learning another language. The developments, from small- to large-scale, involve a range of curriculum areas. </a:t>
            </a:r>
          </a:p>
          <a:p>
            <a:pPr marL="0" indent="0">
              <a:buNone/>
            </a:pPr>
            <a:r>
              <a:rPr lang="en-US" dirty="0"/>
              <a:t>ALL is currently involved in Erasmus+ project ELAPSE which will share inspiration with British teachers (at Language World). </a:t>
            </a:r>
          </a:p>
          <a:p>
            <a:pPr marL="0" indent="0">
              <a:buNone/>
            </a:pPr>
            <a:r>
              <a:rPr lang="en-US" dirty="0"/>
              <a:t>ALL has recently established a new Steering Group for CLIL; if you are interested please contact </a:t>
            </a:r>
            <a:r>
              <a:rPr lang="en-US" dirty="0">
                <a:hlinkClick r:id="rId2"/>
              </a:rPr>
              <a:t>info@ALL-Languages.org.uk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53168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4BC91-084A-4283-A275-EBEE5E49A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0854" y="409846"/>
            <a:ext cx="6596899" cy="1726603"/>
          </a:xfrm>
        </p:spPr>
        <p:txBody>
          <a:bodyPr/>
          <a:lstStyle/>
          <a:p>
            <a:r>
              <a:rPr lang="en-GB" dirty="0"/>
              <a:t>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1124C-1CCA-4B7F-8D0F-82213B8AB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2511" y="2248716"/>
            <a:ext cx="9638226" cy="4246088"/>
          </a:xfrm>
        </p:spPr>
        <p:txBody>
          <a:bodyPr>
            <a:normAutofit lnSpcReduction="10000"/>
          </a:bodyPr>
          <a:lstStyle/>
          <a:p>
            <a:pPr marL="466725" lvl="0" indent="-466725" defTabSz="622300" fontAlgn="base">
              <a:spcAft>
                <a:spcPct val="0"/>
              </a:spcAft>
              <a:buClr>
                <a:srgbClr val="0092D2"/>
              </a:buClr>
              <a:buFont typeface="Arial" charset="0"/>
              <a:buChar char="•"/>
            </a:pPr>
            <a:r>
              <a:rPr lang="en-GB" sz="3200" dirty="0">
                <a:solidFill>
                  <a:srgbClr val="FF0000"/>
                </a:solidFill>
              </a:rPr>
              <a:t>A webinar based </a:t>
            </a:r>
            <a:r>
              <a:rPr lang="en-GB" sz="3200">
                <a:solidFill>
                  <a:srgbClr val="FF0000"/>
                </a:solidFill>
              </a:rPr>
              <a:t>on the Autumn Roadshows </a:t>
            </a:r>
            <a:r>
              <a:rPr lang="en-GB" sz="3200" dirty="0">
                <a:solidFill>
                  <a:srgbClr val="FF0000"/>
                </a:solidFill>
              </a:rPr>
              <a:t>will be delivered on </a:t>
            </a:r>
          </a:p>
          <a:p>
            <a:pPr marL="466725" lvl="0" indent="-466725" defTabSz="622300" fontAlgn="base">
              <a:spcAft>
                <a:spcPct val="0"/>
              </a:spcAft>
              <a:buClr>
                <a:srgbClr val="0092D2"/>
              </a:buClr>
              <a:buFont typeface="Arial" charset="0"/>
              <a:buChar char="•"/>
            </a:pPr>
            <a:r>
              <a:rPr lang="en-GB" sz="3200" dirty="0">
                <a:solidFill>
                  <a:srgbClr val="FF0000"/>
                </a:solidFill>
              </a:rPr>
              <a:t>Tues. 5 November from 8.00-9.00 p.m. at </a:t>
            </a:r>
            <a:r>
              <a:rPr lang="en-GB" sz="3200" dirty="0">
                <a:solidFill>
                  <a:srgbClr val="FF0000"/>
                </a:solidFill>
                <a:hlinkClick r:id="rId3"/>
              </a:rPr>
              <a:t>https://lancelot.adobeconnect.com/all-london</a:t>
            </a:r>
            <a:r>
              <a:rPr lang="en-GB" sz="3200" dirty="0">
                <a:solidFill>
                  <a:srgbClr val="FF0000"/>
                </a:solidFill>
              </a:rPr>
              <a:t> </a:t>
            </a:r>
          </a:p>
          <a:p>
            <a:pPr marL="466725" lvl="0" indent="-466725" defTabSz="622300" fontAlgn="base">
              <a:spcAft>
                <a:spcPct val="0"/>
              </a:spcAft>
              <a:buClr>
                <a:srgbClr val="0092D2"/>
              </a:buClr>
              <a:buFont typeface="Arial" charset="0"/>
              <a:buChar char="•"/>
            </a:pPr>
            <a:r>
              <a:rPr lang="en-GB" sz="3200" dirty="0"/>
              <a:t>This presentation contains Notes below many of the screens, partly to save being too wordy.</a:t>
            </a:r>
          </a:p>
          <a:p>
            <a:pPr marL="466725" lvl="0" indent="-466725" defTabSz="622300" fontAlgn="base">
              <a:spcAft>
                <a:spcPct val="0"/>
              </a:spcAft>
              <a:buClr>
                <a:srgbClr val="0092D2"/>
              </a:buClr>
              <a:buFont typeface="Arial" charset="0"/>
              <a:buChar char="•"/>
            </a:pPr>
            <a:r>
              <a:rPr lang="en-GB" sz="3200" dirty="0"/>
              <a:t>Presenters, please do read them in advance as some of the information is essential to the screen content.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6281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4BC91-084A-4283-A275-EBEE5E49A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0854" y="409846"/>
            <a:ext cx="6596899" cy="1726603"/>
          </a:xfrm>
        </p:spPr>
        <p:txBody>
          <a:bodyPr/>
          <a:lstStyle/>
          <a:p>
            <a:r>
              <a:rPr lang="en-GB" dirty="0"/>
              <a:t>Language Show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1124C-1CCA-4B7F-8D0F-82213B8AB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2511" y="2248716"/>
            <a:ext cx="9638226" cy="4246088"/>
          </a:xfrm>
        </p:spPr>
        <p:txBody>
          <a:bodyPr/>
          <a:lstStyle/>
          <a:p>
            <a:r>
              <a:rPr lang="en-GB" dirty="0"/>
              <a:t>ALL is once again associated with the Language Show 15-17 November at Olympia </a:t>
            </a:r>
          </a:p>
          <a:p>
            <a:r>
              <a:rPr lang="en-GB" dirty="0"/>
              <a:t>Call in to hear lots of your favourite speakers in the workshops</a:t>
            </a:r>
          </a:p>
          <a:p>
            <a:r>
              <a:rPr lang="en-GB" dirty="0"/>
              <a:t>Don’t forget the ALL London </a:t>
            </a:r>
            <a:r>
              <a:rPr lang="en-GB" dirty="0" err="1"/>
              <a:t>Show&amp;Tell</a:t>
            </a:r>
            <a:r>
              <a:rPr lang="en-GB" dirty="0"/>
              <a:t> and social event </a:t>
            </a:r>
          </a:p>
        </p:txBody>
      </p:sp>
    </p:spTree>
    <p:extLst>
      <p:ext uri="{BB962C8B-B14F-4D97-AF65-F5344CB8AC3E}">
        <p14:creationId xmlns:p14="http://schemas.microsoft.com/office/powerpoint/2010/main" val="16627133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4BC91-084A-4283-A275-EBEE5E49A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0854" y="409846"/>
            <a:ext cx="6596899" cy="1726603"/>
          </a:xfrm>
        </p:spPr>
        <p:txBody>
          <a:bodyPr/>
          <a:lstStyle/>
          <a:p>
            <a:r>
              <a:rPr lang="en-GB" dirty="0"/>
              <a:t>Language Show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1124C-1CCA-4B7F-8D0F-82213B8AB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2511" y="2248716"/>
            <a:ext cx="9638226" cy="4246088"/>
          </a:xfrm>
        </p:spPr>
        <p:txBody>
          <a:bodyPr/>
          <a:lstStyle/>
          <a:p>
            <a:r>
              <a:rPr lang="en-GB" dirty="0"/>
              <a:t>Drop by the ALL stand to meet other members and enthusiasts</a:t>
            </a:r>
          </a:p>
          <a:p>
            <a:r>
              <a:rPr lang="en-GB" dirty="0"/>
              <a:t>Bring along your ideas and suggestions</a:t>
            </a:r>
          </a:p>
          <a:p>
            <a:r>
              <a:rPr lang="en-GB" dirty="0"/>
              <a:t>Meet our wonderful partners from the cultural agencies and our corporate members </a:t>
            </a:r>
          </a:p>
          <a:p>
            <a:r>
              <a:rPr lang="en-GB" dirty="0"/>
              <a:t>There is a membership joining discount offer at the Show !</a:t>
            </a:r>
          </a:p>
        </p:txBody>
      </p:sp>
    </p:spTree>
    <p:extLst>
      <p:ext uri="{BB962C8B-B14F-4D97-AF65-F5344CB8AC3E}">
        <p14:creationId xmlns:p14="http://schemas.microsoft.com/office/powerpoint/2010/main" val="3032839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4BC91-084A-4283-A275-EBEE5E49A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0854" y="409846"/>
            <a:ext cx="6596899" cy="1726603"/>
          </a:xfrm>
        </p:spPr>
        <p:txBody>
          <a:bodyPr/>
          <a:lstStyle/>
          <a:p>
            <a:r>
              <a:rPr lang="en-GB" dirty="0"/>
              <a:t>Language World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1124C-1CCA-4B7F-8D0F-82213B8AB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2511" y="2248716"/>
            <a:ext cx="9638226" cy="4246088"/>
          </a:xfrm>
        </p:spPr>
        <p:txBody>
          <a:bodyPr/>
          <a:lstStyle/>
          <a:p>
            <a:r>
              <a:rPr lang="en-GB" dirty="0"/>
              <a:t>Language World is ALL’s annual conference, and a once-been, must-go!</a:t>
            </a:r>
          </a:p>
          <a:p>
            <a:r>
              <a:rPr lang="en-US" b="1" dirty="0"/>
              <a:t>Call for Papers</a:t>
            </a:r>
            <a:br>
              <a:rPr lang="en-US" dirty="0"/>
            </a:br>
            <a:r>
              <a:rPr lang="en-US" b="1" dirty="0"/>
              <a:t>Deadline is 06 November</a:t>
            </a:r>
            <a:r>
              <a:rPr lang="en-US" dirty="0"/>
              <a:t> - please explore the Language World website (in Notes) for further details.  Proposals can include talks on current innovative practice, hands-on workshops of a practical nature. with precedence being given to new and topical submissions.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63700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4BC91-084A-4283-A275-EBEE5E49A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0854" y="409846"/>
            <a:ext cx="6596899" cy="1726603"/>
          </a:xfrm>
        </p:spPr>
        <p:txBody>
          <a:bodyPr/>
          <a:lstStyle/>
          <a:p>
            <a:r>
              <a:rPr lang="en-GB" dirty="0"/>
              <a:t> The Handbook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1124C-1CCA-4B7F-8D0F-82213B8AB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2511" y="2248716"/>
            <a:ext cx="9638226" cy="424608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For Branches, Networks and Primary Hubs has been update and is available from :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https://www.all-languages.org.uk/all-local/support-branches-networks-primary-hubs/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Please remember to inform Clodagh of your ALL Local events for advertising :</a:t>
            </a:r>
          </a:p>
          <a:p>
            <a:pPr marL="0" indent="0">
              <a:buNone/>
            </a:pPr>
            <a:r>
              <a:rPr lang="en-US" dirty="0">
                <a:hlinkClick r:id="rId4"/>
              </a:rPr>
              <a:t>https://www.all-languages.org.uk/events/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85228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BACB4-4B30-4355-80A2-6A00CFD3E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0209" y="409846"/>
            <a:ext cx="5696383" cy="1726603"/>
          </a:xfrm>
        </p:spPr>
        <p:txBody>
          <a:bodyPr/>
          <a:lstStyle/>
          <a:p>
            <a:r>
              <a:rPr lang="en-GB" dirty="0"/>
              <a:t>ESWASIMSOW </a:t>
            </a:r>
            <a:br>
              <a:rPr lang="en-GB" dirty="0"/>
            </a:br>
            <a:r>
              <a:rPr lang="en-GB" dirty="0"/>
              <a:t>– what’s that?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C1B041-4F19-4BC7-8097-1D6BFEED9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0211" y="2248716"/>
            <a:ext cx="9156845" cy="4246088"/>
          </a:xfrm>
        </p:spPr>
        <p:txBody>
          <a:bodyPr>
            <a:normAutofit/>
          </a:bodyPr>
          <a:lstStyle/>
          <a:p>
            <a:r>
              <a:rPr lang="en-GB" dirty="0"/>
              <a:t>The latest book from ALL , available from the online shop is a new, expanded and updated version of the book on Using Songs written by Steven Fawkes in the 1990s (Details </a:t>
            </a:r>
            <a:r>
              <a:rPr lang="en-GB" b="1" dirty="0"/>
              <a:t>and answer  </a:t>
            </a:r>
            <a:r>
              <a:rPr lang="en-GB" dirty="0"/>
              <a:t>in Notes)</a:t>
            </a:r>
          </a:p>
          <a:p>
            <a:r>
              <a:rPr lang="en-GB" dirty="0"/>
              <a:t>It includes songs and strategies fir their exploitation in French, German - and Spanish from </a:t>
            </a:r>
            <a:r>
              <a:rPr lang="en-GB" dirty="0" err="1"/>
              <a:t>Paco</a:t>
            </a:r>
            <a:r>
              <a:rPr lang="en-GB" dirty="0"/>
              <a:t> Fernandez.</a:t>
            </a:r>
          </a:p>
        </p:txBody>
      </p:sp>
    </p:spTree>
    <p:extLst>
      <p:ext uri="{BB962C8B-B14F-4D97-AF65-F5344CB8AC3E}">
        <p14:creationId xmlns:p14="http://schemas.microsoft.com/office/powerpoint/2010/main" val="104595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4BC91-084A-4283-A275-EBEE5E49A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0854" y="409846"/>
            <a:ext cx="6596899" cy="1726603"/>
          </a:xfrm>
        </p:spPr>
        <p:txBody>
          <a:bodyPr/>
          <a:lstStyle/>
          <a:p>
            <a:r>
              <a:rPr lang="en-GB" dirty="0"/>
              <a:t>Other ALL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1124C-1CCA-4B7F-8D0F-82213B8AB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2511" y="2248716"/>
            <a:ext cx="9638226" cy="4246088"/>
          </a:xfrm>
        </p:spPr>
        <p:txBody>
          <a:bodyPr/>
          <a:lstStyle/>
          <a:p>
            <a:r>
              <a:rPr lang="en-GB" dirty="0"/>
              <a:t>Remember you can attend any ALL event anywhere in the country .</a:t>
            </a:r>
          </a:p>
          <a:p>
            <a:r>
              <a:rPr lang="en-GB" dirty="0"/>
              <a:t>Membership check - If you are not receiving </a:t>
            </a:r>
            <a:r>
              <a:rPr lang="en-GB" dirty="0" err="1"/>
              <a:t>ALLNet</a:t>
            </a:r>
            <a:r>
              <a:rPr lang="en-GB" dirty="0"/>
              <a:t> or Languages Today please check your membership status with the office. </a:t>
            </a:r>
            <a:r>
              <a:rPr lang="en-GB" i="1" dirty="0"/>
              <a:t>Details in Notes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688996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4BC91-084A-4283-A275-EBEE5E49A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0854" y="409846"/>
            <a:ext cx="6596899" cy="1726603"/>
          </a:xfrm>
        </p:spPr>
        <p:txBody>
          <a:bodyPr/>
          <a:lstStyle/>
          <a:p>
            <a:r>
              <a:rPr lang="en-GB" dirty="0"/>
              <a:t>These Roadshows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1124C-1CCA-4B7F-8D0F-82213B8AB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2511" y="2248716"/>
            <a:ext cx="9638226" cy="4246088"/>
          </a:xfrm>
        </p:spPr>
        <p:txBody>
          <a:bodyPr/>
          <a:lstStyle/>
          <a:p>
            <a:r>
              <a:rPr lang="en-GB" dirty="0"/>
              <a:t>Are archived as pdfs on the ALL website and available to all</a:t>
            </a:r>
          </a:p>
          <a:p>
            <a:r>
              <a:rPr lang="en-GB" dirty="0"/>
              <a:t>Are usually published at school half-term holiday times</a:t>
            </a:r>
          </a:p>
          <a:p>
            <a:r>
              <a:rPr lang="en-GB" dirty="0"/>
              <a:t>Are created by members of ALL Council </a:t>
            </a:r>
          </a:p>
          <a:p>
            <a:r>
              <a:rPr lang="en-GB" dirty="0"/>
              <a:t>Welcome suggestions of interesting content from ALL Local groups (or finished screens)  </a:t>
            </a:r>
          </a:p>
        </p:txBody>
      </p:sp>
    </p:spTree>
    <p:extLst>
      <p:ext uri="{BB962C8B-B14F-4D97-AF65-F5344CB8AC3E}">
        <p14:creationId xmlns:p14="http://schemas.microsoft.com/office/powerpoint/2010/main" val="4137517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4BC91-084A-4283-A275-EBEE5E49A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0854" y="409846"/>
            <a:ext cx="6596899" cy="1726603"/>
          </a:xfrm>
        </p:spPr>
        <p:txBody>
          <a:bodyPr/>
          <a:lstStyle/>
          <a:p>
            <a:r>
              <a:rPr lang="en-GB" dirty="0"/>
              <a:t>Contents of this Roadshow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1124C-1CCA-4B7F-8D0F-82213B8AB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2511" y="2295939"/>
            <a:ext cx="9638226" cy="4198865"/>
          </a:xfrm>
        </p:spPr>
        <p:txBody>
          <a:bodyPr>
            <a:normAutofit/>
          </a:bodyPr>
          <a:lstStyle/>
          <a:p>
            <a:r>
              <a:rPr lang="en-GB" dirty="0"/>
              <a:t>New on the website : Briefings / German Zone</a:t>
            </a:r>
          </a:p>
          <a:p>
            <a:r>
              <a:rPr lang="en-GB" dirty="0"/>
              <a:t>#</a:t>
            </a:r>
            <a:r>
              <a:rPr lang="en-GB" dirty="0" err="1"/>
              <a:t>Lovemy</a:t>
            </a:r>
            <a:r>
              <a:rPr lang="en-GB" dirty="0"/>
              <a:t>(Language)</a:t>
            </a:r>
          </a:p>
          <a:p>
            <a:r>
              <a:rPr lang="en-US" dirty="0"/>
              <a:t>Languages Today and LT Extra</a:t>
            </a:r>
            <a:endParaRPr lang="en-GB" dirty="0"/>
          </a:p>
          <a:p>
            <a:r>
              <a:rPr lang="en-GB" dirty="0"/>
              <a:t>OFSTED offer</a:t>
            </a:r>
          </a:p>
          <a:p>
            <a:r>
              <a:rPr lang="en-GB" dirty="0"/>
              <a:t>Language Show</a:t>
            </a:r>
          </a:p>
          <a:p>
            <a:r>
              <a:rPr lang="en-GB" dirty="0" err="1"/>
              <a:t>EDoL</a:t>
            </a:r>
            <a:endParaRPr lang="en-GB" dirty="0"/>
          </a:p>
          <a:p>
            <a:r>
              <a:rPr lang="en-GB" dirty="0"/>
              <a:t>Partner projects: Jour du prof, Debates </a:t>
            </a:r>
          </a:p>
        </p:txBody>
      </p:sp>
    </p:spTree>
    <p:extLst>
      <p:ext uri="{BB962C8B-B14F-4D97-AF65-F5344CB8AC3E}">
        <p14:creationId xmlns:p14="http://schemas.microsoft.com/office/powerpoint/2010/main" val="2842153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4BC91-084A-4283-A275-EBEE5E49A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0854" y="409846"/>
            <a:ext cx="6596899" cy="1726603"/>
          </a:xfrm>
        </p:spPr>
        <p:txBody>
          <a:bodyPr/>
          <a:lstStyle/>
          <a:p>
            <a:r>
              <a:rPr lang="en-GB" dirty="0"/>
              <a:t>Contents of this Roadshow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1124C-1CCA-4B7F-8D0F-82213B8AB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2511" y="2295939"/>
            <a:ext cx="9638226" cy="4198865"/>
          </a:xfrm>
        </p:spPr>
        <p:txBody>
          <a:bodyPr>
            <a:normAutofit/>
          </a:bodyPr>
          <a:lstStyle/>
          <a:p>
            <a:r>
              <a:rPr lang="en-GB" dirty="0"/>
              <a:t>CLIL</a:t>
            </a:r>
          </a:p>
          <a:p>
            <a:r>
              <a:rPr lang="en-GB" dirty="0"/>
              <a:t>Language Show November</a:t>
            </a:r>
          </a:p>
          <a:p>
            <a:r>
              <a:rPr lang="en-GB" dirty="0"/>
              <a:t>Language World – call for speakers </a:t>
            </a:r>
          </a:p>
        </p:txBody>
      </p:sp>
    </p:spTree>
    <p:extLst>
      <p:ext uri="{BB962C8B-B14F-4D97-AF65-F5344CB8AC3E}">
        <p14:creationId xmlns:p14="http://schemas.microsoft.com/office/powerpoint/2010/main" val="4285932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34926-8C25-4585-A043-2A134CDE8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2585" y="259896"/>
            <a:ext cx="6320272" cy="1726603"/>
          </a:xfrm>
        </p:spPr>
        <p:txBody>
          <a:bodyPr/>
          <a:lstStyle/>
          <a:p>
            <a:r>
              <a:rPr lang="en-GB" dirty="0"/>
              <a:t>Live Teacher Briefings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7BFB2-EB1B-4E89-9C30-3C12B2345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2585" y="1648497"/>
            <a:ext cx="8995770" cy="4451388"/>
          </a:xfrm>
        </p:spPr>
        <p:txBody>
          <a:bodyPr/>
          <a:lstStyle/>
          <a:p>
            <a:r>
              <a:rPr lang="en-US" dirty="0">
                <a:hlinkClick r:id="rId3"/>
              </a:rPr>
              <a:t>https://www.all-languages.org.uk/teacher-briefings/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976522" y="2292438"/>
          <a:ext cx="6272213" cy="42757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04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2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09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92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March 18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07" marR="5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07" marR="51607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900" kern="1800">
                          <a:effectLst/>
                        </a:rPr>
                        <a:t>The MFL Pedagogy Review</a:t>
                      </a:r>
                      <a:endParaRPr lang="en-US" sz="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07" marR="51607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1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April 18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07" marR="5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07" marR="5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The New GCSE for Languages</a:t>
                      </a:r>
                      <a:endParaRPr lang="en-US" sz="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07" marR="51607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1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May 18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07" marR="5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07" marR="5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The New A level</a:t>
                      </a:r>
                      <a:endParaRPr lang="en-US" sz="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07" marR="51607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1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October 18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07" marR="5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07" marR="5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Language Trends 2018</a:t>
                      </a:r>
                      <a:endParaRPr lang="en-US" sz="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07" marR="51607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1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October 18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07" marR="5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07" marR="5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Transition</a:t>
                      </a:r>
                      <a:endParaRPr lang="en-US" sz="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07" marR="51607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92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February 19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07" marR="5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07" marR="51607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900" kern="1800">
                          <a:effectLst/>
                        </a:rPr>
                        <a:t>Consultation and ALL Representation</a:t>
                      </a:r>
                      <a:endParaRPr lang="en-US" sz="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07" marR="51607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92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March 19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07" marR="5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7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07" marR="51607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900" kern="1800">
                          <a:effectLst/>
                        </a:rPr>
                        <a:t>Live Language Learning Issues in the Media</a:t>
                      </a:r>
                      <a:endParaRPr lang="en-US" sz="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07" marR="51607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92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April 19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07" marR="5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8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07" marR="51607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900" u="none" strike="noStrike">
                          <a:effectLst/>
                          <a:hlinkClick r:id="rId4"/>
                        </a:rPr>
                        <a:t>Open World Research Initiative </a:t>
                      </a:r>
                      <a:endParaRPr lang="en-US" sz="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07" marR="51607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11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May 19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07" marR="5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9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07" marR="5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School Exchanges and Study Visits - International Experience</a:t>
                      </a:r>
                      <a:endParaRPr lang="en-US" sz="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07" marR="51607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11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u="sng">
                          <a:effectLst/>
                        </a:rPr>
                        <a:t>June 2019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07" marR="5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07" marR="5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OFSTED EIF</a:t>
                      </a:r>
                      <a:endParaRPr lang="en-US" sz="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07" marR="51607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11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July 2019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07" marR="5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07" marR="5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Language Trends 2019</a:t>
                      </a:r>
                      <a:endParaRPr lang="en-US" sz="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07" marR="51607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86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August 2019 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07" marR="5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07" marR="5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Guidance for Governors</a:t>
                      </a:r>
                      <a:endParaRPr lang="en-US" sz="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07" marR="51607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817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September 2019 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07" marR="5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13, 14, 15, 16 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07" marR="516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What Primary Language Coordinators need to know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07" marR="51607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3553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0854" y="409846"/>
            <a:ext cx="4825746" cy="1726603"/>
          </a:xfrm>
        </p:spPr>
        <p:txBody>
          <a:bodyPr/>
          <a:lstStyle/>
          <a:p>
            <a:r>
              <a:rPr lang="en-GB" dirty="0"/>
              <a:t>German Zone pilot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0854" y="2248716"/>
            <a:ext cx="9579883" cy="4246088"/>
          </a:xfrm>
        </p:spPr>
        <p:txBody>
          <a:bodyPr/>
          <a:lstStyle/>
          <a:p>
            <a:r>
              <a:rPr lang="en-GB" dirty="0"/>
              <a:t>Please look at the new design of the German  Zone (See Notes) which we hope will be a model for the other Language Zones </a:t>
            </a:r>
          </a:p>
          <a:p>
            <a:r>
              <a:rPr lang="en-GB" dirty="0"/>
              <a:t>The aim is to make it more interactive and lighter touch</a:t>
            </a:r>
          </a:p>
          <a:p>
            <a:r>
              <a:rPr lang="en-GB" dirty="0"/>
              <a:t>All of the content is sourced from member and volunteers</a:t>
            </a:r>
          </a:p>
          <a:p>
            <a:r>
              <a:rPr lang="en-GB" dirty="0"/>
              <a:t>If you have something to include, or suggest FOR ANY LANGUAGE please write NOW to </a:t>
            </a:r>
            <a:r>
              <a:rPr lang="en-GB" dirty="0">
                <a:hlinkClick r:id="rId3"/>
              </a:rPr>
              <a:t>info@ALL-Languages.org.uk</a:t>
            </a:r>
            <a:r>
              <a:rPr lang="en-GB" dirty="0"/>
              <a:t>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877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4BC91-084A-4283-A275-EBEE5E49A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0854" y="409846"/>
            <a:ext cx="6596899" cy="1726603"/>
          </a:xfrm>
        </p:spPr>
        <p:txBody>
          <a:bodyPr/>
          <a:lstStyle/>
          <a:p>
            <a:r>
              <a:rPr lang="en-GB" dirty="0"/>
              <a:t>#</a:t>
            </a:r>
            <a:r>
              <a:rPr lang="en-GB" dirty="0" err="1"/>
              <a:t>Lovemy</a:t>
            </a:r>
            <a:r>
              <a:rPr lang="en-GB" dirty="0"/>
              <a:t>(Language)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1124C-1CCA-4B7F-8D0F-82213B8AB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2511" y="2248716"/>
            <a:ext cx="9638226" cy="424608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In Summer ALL ran its first #</a:t>
            </a:r>
            <a:r>
              <a:rPr lang="en-GB" dirty="0" err="1"/>
              <a:t>Lovemy</a:t>
            </a:r>
            <a:r>
              <a:rPr lang="en-GB" dirty="0"/>
              <a:t>(Language) project online for German and  we will now move on to the other languages members love.</a:t>
            </a:r>
          </a:p>
          <a:p>
            <a:pPr marL="0" indent="0">
              <a:buNone/>
            </a:pPr>
            <a:r>
              <a:rPr lang="en-GB" dirty="0"/>
              <a:t>What is your favourite language?</a:t>
            </a:r>
          </a:p>
          <a:p>
            <a:pPr marL="0" indent="0">
              <a:buNone/>
            </a:pPr>
            <a:r>
              <a:rPr lang="en-GB" dirty="0"/>
              <a:t>When you were learning it, what made you really  fall for it ?</a:t>
            </a:r>
          </a:p>
          <a:p>
            <a:pPr marL="0" indent="0">
              <a:buNone/>
            </a:pPr>
            <a:r>
              <a:rPr lang="en-GB" dirty="0"/>
              <a:t>Please collate thoughts and send them to </a:t>
            </a:r>
            <a:r>
              <a:rPr lang="en-GB" dirty="0">
                <a:hlinkClick r:id="rId3"/>
              </a:rPr>
              <a:t>steven.fawkes@gmail.com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3644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4BC91-084A-4283-A275-EBEE5E49A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0854" y="409846"/>
            <a:ext cx="6596899" cy="1726603"/>
          </a:xfrm>
        </p:spPr>
        <p:txBody>
          <a:bodyPr/>
          <a:lstStyle/>
          <a:p>
            <a:r>
              <a:rPr lang="en-US" dirty="0"/>
              <a:t>Languages Today and LT Extra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1124C-1CCA-4B7F-8D0F-82213B8AB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2511" y="2248716"/>
            <a:ext cx="9638226" cy="42460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 Languages Today magazine comes out termly </a:t>
            </a:r>
          </a:p>
          <a:p>
            <a:pPr marL="0" indent="0">
              <a:buNone/>
            </a:pPr>
            <a:r>
              <a:rPr lang="en-GB" dirty="0"/>
              <a:t>We are grateful to members who wrote all of the content for other members to enjoy  </a:t>
            </a:r>
            <a:endParaRPr lang="en-US" dirty="0"/>
          </a:p>
          <a:p>
            <a:pPr marL="0" indent="0">
              <a:buNone/>
            </a:pPr>
            <a:r>
              <a:rPr lang="en-GB" dirty="0"/>
              <a:t>If you have an idea for a contribution – e.g. an article – please don’t be shy ! Contact </a:t>
            </a:r>
            <a:r>
              <a:rPr lang="en-GB" dirty="0">
                <a:hlinkClick r:id="rId3"/>
              </a:rPr>
              <a:t>info@ALL-languages.org.uk</a:t>
            </a:r>
            <a:r>
              <a:rPr lang="en-GB" dirty="0"/>
              <a:t>  </a:t>
            </a:r>
          </a:p>
          <a:p>
            <a:pPr marL="0" indent="0">
              <a:buNone/>
            </a:pPr>
            <a:r>
              <a:rPr lang="en-GB" dirty="0"/>
              <a:t>LT Extra has extended and connected articles, e.g. </a:t>
            </a:r>
          </a:p>
          <a:p>
            <a:pPr marL="0" indent="0">
              <a:buNone/>
            </a:pPr>
            <a:r>
              <a:rPr lang="en-US" dirty="0">
                <a:hlinkClick r:id="rId4"/>
              </a:rPr>
              <a:t>https://www.all-languages.org.uk/languages-today/languages-today-extended-content/the-big-idea-planning-an-ambitious-curriculum/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35852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28CE7-70A8-485C-A35E-0441EF395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6230" y="304650"/>
            <a:ext cx="5793897" cy="1726603"/>
          </a:xfrm>
        </p:spPr>
        <p:txBody>
          <a:bodyPr/>
          <a:lstStyle/>
          <a:p>
            <a:r>
              <a:rPr lang="en-GB" i="1" dirty="0"/>
              <a:t>Languages Today </a:t>
            </a:r>
            <a:r>
              <a:rPr lang="en-GB" dirty="0"/>
              <a:t>magazine : Ambition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5AB66B-95D5-4A67-9BB1-34814A0A8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6230" y="2248716"/>
            <a:ext cx="9534507" cy="4246088"/>
          </a:xfrm>
        </p:spPr>
        <p:txBody>
          <a:bodyPr/>
          <a:lstStyle/>
          <a:p>
            <a:r>
              <a:rPr lang="en-GB" dirty="0"/>
              <a:t>Curriculum planning</a:t>
            </a:r>
          </a:p>
          <a:p>
            <a:r>
              <a:rPr lang="en-GB" dirty="0"/>
              <a:t>Challenges for learners</a:t>
            </a:r>
          </a:p>
          <a:p>
            <a:r>
              <a:rPr lang="en-GB" dirty="0"/>
              <a:t>Phonics in KS3</a:t>
            </a:r>
          </a:p>
          <a:p>
            <a:r>
              <a:rPr lang="en-GB" dirty="0"/>
              <a:t>Challenging reading texts</a:t>
            </a:r>
          </a:p>
          <a:p>
            <a:r>
              <a:rPr lang="en-GB" dirty="0"/>
              <a:t>International experiences</a:t>
            </a:r>
          </a:p>
          <a:p>
            <a:r>
              <a:rPr lang="en-GB" dirty="0"/>
              <a:t>+ Primary supplement</a:t>
            </a:r>
          </a:p>
        </p:txBody>
      </p:sp>
    </p:spTree>
    <p:extLst>
      <p:ext uri="{BB962C8B-B14F-4D97-AF65-F5344CB8AC3E}">
        <p14:creationId xmlns:p14="http://schemas.microsoft.com/office/powerpoint/2010/main" val="59908619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4804</TotalTime>
  <Words>1505</Words>
  <Application>Microsoft Office PowerPoint</Application>
  <PresentationFormat>Widescreen</PresentationFormat>
  <Paragraphs>229</Paragraphs>
  <Slides>26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Calibri</vt:lpstr>
      <vt:lpstr>1_Office Theme</vt:lpstr>
      <vt:lpstr>Branch and Network Roadshow</vt:lpstr>
      <vt:lpstr>Notes</vt:lpstr>
      <vt:lpstr>Contents of this Roadshow</vt:lpstr>
      <vt:lpstr>Contents of this Roadshow</vt:lpstr>
      <vt:lpstr>Live Teacher Briefings  </vt:lpstr>
      <vt:lpstr>German Zone pilot</vt:lpstr>
      <vt:lpstr>#Lovemy(Language)</vt:lpstr>
      <vt:lpstr>Languages Today and LT Extra </vt:lpstr>
      <vt:lpstr>Languages Today magazine : Ambition </vt:lpstr>
      <vt:lpstr>Languages Today supplement</vt:lpstr>
      <vt:lpstr>Primary LT Supplement / webpages</vt:lpstr>
      <vt:lpstr>Joining up the learning</vt:lpstr>
      <vt:lpstr>ALL Primary November</vt:lpstr>
      <vt:lpstr>EDoL competition</vt:lpstr>
      <vt:lpstr>Jour du prof </vt:lpstr>
      <vt:lpstr>Annual French, German and Spanish debates   </vt:lpstr>
      <vt:lpstr>At the Goethe-Institut London </vt:lpstr>
      <vt:lpstr>BFI Film Study Days </vt:lpstr>
      <vt:lpstr>CLIL</vt:lpstr>
      <vt:lpstr>Language Show</vt:lpstr>
      <vt:lpstr>Language Show</vt:lpstr>
      <vt:lpstr>Language World 2020</vt:lpstr>
      <vt:lpstr> The Handbook </vt:lpstr>
      <vt:lpstr>ESWASIMSOW  – what’s that?</vt:lpstr>
      <vt:lpstr>Other ALL events</vt:lpstr>
      <vt:lpstr>These Roadshows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Fawkes</dc:creator>
  <cp:lastModifiedBy>Clodagh Howcroft</cp:lastModifiedBy>
  <cp:revision>48</cp:revision>
  <dcterms:created xsi:type="dcterms:W3CDTF">2018-10-30T11:49:05Z</dcterms:created>
  <dcterms:modified xsi:type="dcterms:W3CDTF">2019-10-29T19:18:46Z</dcterms:modified>
</cp:coreProperties>
</file>