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2"/>
  </p:notesMasterIdLst>
  <p:sldIdLst>
    <p:sldId id="262" r:id="rId2"/>
    <p:sldId id="297" r:id="rId3"/>
    <p:sldId id="263" r:id="rId4"/>
    <p:sldId id="694" r:id="rId5"/>
    <p:sldId id="705" r:id="rId6"/>
    <p:sldId id="265" r:id="rId7"/>
    <p:sldId id="698" r:id="rId8"/>
    <p:sldId id="699" r:id="rId9"/>
    <p:sldId id="697" r:id="rId10"/>
    <p:sldId id="695" r:id="rId11"/>
    <p:sldId id="693" r:id="rId12"/>
    <p:sldId id="696" r:id="rId13"/>
    <p:sldId id="688" r:id="rId14"/>
    <p:sldId id="686" r:id="rId15"/>
    <p:sldId id="704" r:id="rId16"/>
    <p:sldId id="703" r:id="rId17"/>
    <p:sldId id="702" r:id="rId18"/>
    <p:sldId id="691" r:id="rId19"/>
    <p:sldId id="690" r:id="rId20"/>
    <p:sldId id="689" r:id="rId21"/>
    <p:sldId id="692" r:id="rId22"/>
    <p:sldId id="680" r:id="rId23"/>
    <p:sldId id="683" r:id="rId24"/>
    <p:sldId id="267" r:id="rId25"/>
    <p:sldId id="276" r:id="rId26"/>
    <p:sldId id="277" r:id="rId27"/>
    <p:sldId id="278" r:id="rId28"/>
    <p:sldId id="279" r:id="rId29"/>
    <p:sldId id="280" r:id="rId30"/>
    <p:sldId id="284" r:id="rId31"/>
  </p:sldIdLst>
  <p:sldSz cx="12244388" cy="7205663"/>
  <p:notesSz cx="6858000" cy="9144000"/>
  <p:defaultTextStyle>
    <a:defPPr>
      <a:defRPr lang="en-US"/>
    </a:defPPr>
    <a:lvl1pPr marL="0" algn="l" defTabSz="62238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22386" algn="l" defTabSz="62238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44773" algn="l" defTabSz="62238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867159" algn="l" defTabSz="62238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489545" algn="l" defTabSz="62238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11932" algn="l" defTabSz="62238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734318" algn="l" defTabSz="62238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356705" algn="l" defTabSz="62238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4979091" algn="l" defTabSz="62238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70">
          <p15:clr>
            <a:srgbClr val="A4A3A4"/>
          </p15:clr>
        </p15:guide>
        <p15:guide id="2" pos="385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2D2"/>
    <a:srgbClr val="1E2257"/>
    <a:srgbClr val="AD1221"/>
    <a:srgbClr val="5051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0862" autoAdjust="0"/>
  </p:normalViewPr>
  <p:slideViewPr>
    <p:cSldViewPr snapToGrid="0" snapToObjects="1">
      <p:cViewPr varScale="1">
        <p:scale>
          <a:sx n="41" d="100"/>
          <a:sy n="41" d="100"/>
        </p:scale>
        <p:origin x="1830" y="66"/>
      </p:cViewPr>
      <p:guideLst>
        <p:guide orient="horz" pos="2270"/>
        <p:guide pos="385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4BCBE3-71A4-4284-996F-01B71B2FD1DF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06450" y="1143000"/>
            <a:ext cx="5245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1498AF-AABF-4593-9784-49F76AC1C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110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-languages.org.uk/all-local/support-branches-networks-primary-hubs/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-languages.org.uk/news/ofsted-education-inspection-framework/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all-languages.org.uk/teacher-briefings/what-primary-language-coordinators-need-to-know/" TargetMode="Externa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c-jones.co.uk/lw2020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-languages.org.uk/shop/" TargetMode="External"/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-languages.org.uk/all-local/support-branches-networks-primary-hubs/" TargetMode="External"/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ccooney@all-languages.org.uk" TargetMode="External"/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-languages.org.uk/shop/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-languages.org.uk/primary-2/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/>
              <a:t>This</a:t>
            </a:r>
            <a:r>
              <a:rPr lang="en-GB" altLang="en-US" dirty="0"/>
              <a:t> Roadshow has been compiled in October </a:t>
            </a:r>
            <a:r>
              <a:rPr lang="en-GB" altLang="en-US" baseline="0" dirty="0"/>
              <a:t>2019</a:t>
            </a:r>
            <a:r>
              <a:rPr lang="en-GB" altLang="en-US" dirty="0"/>
              <a:t> by the ALL Primary Steering Group</a:t>
            </a:r>
            <a:r>
              <a:rPr lang="en-GB" dirty="0"/>
              <a:t>. </a:t>
            </a:r>
            <a:endParaRPr lang="en-GB" altLang="en-US" dirty="0"/>
          </a:p>
          <a:p>
            <a:pPr eaLnBrk="1" hangingPunct="1">
              <a:spcBef>
                <a:spcPct val="0"/>
              </a:spcBef>
            </a:pPr>
            <a:endParaRPr lang="en-GB" altLang="en-US" dirty="0"/>
          </a:p>
          <a:p>
            <a:pPr eaLnBrk="1" hangingPunct="1">
              <a:spcBef>
                <a:spcPct val="0"/>
              </a:spcBef>
            </a:pPr>
            <a:r>
              <a:rPr lang="en-GB" altLang="en-US" dirty="0"/>
              <a:t>Previous Roadshows are archived here : </a:t>
            </a:r>
            <a:r>
              <a:rPr lang="en-US" dirty="0">
                <a:hlinkClick r:id="rId3"/>
              </a:rPr>
              <a:t>https://www.all-languages.org.uk/all-local/support-branches-networks-primary-hubs/</a:t>
            </a:r>
            <a:endParaRPr lang="en-GB" altLang="en-US" dirty="0"/>
          </a:p>
          <a:p>
            <a:pPr eaLnBrk="1" hangingPunct="1">
              <a:spcBef>
                <a:spcPct val="0"/>
              </a:spcBef>
            </a:pPr>
            <a:endParaRPr lang="en-GB" dirty="0"/>
          </a:p>
          <a:p>
            <a:pPr eaLnBrk="1" hangingPunct="1">
              <a:spcBef>
                <a:spcPct val="0"/>
              </a:spcBef>
            </a:pPr>
            <a:r>
              <a:rPr lang="en-GB" dirty="0"/>
              <a:t>Roadshows are now a member benefit and are now reserved for member access only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498AF-AABF-4593-9784-49F76AC1C1E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6597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GB" dirty="0"/>
              <a:t>Ofsted Briefing </a:t>
            </a:r>
          </a:p>
          <a:p>
            <a:pPr eaLnBrk="1" hangingPunct="1">
              <a:spcBef>
                <a:spcPct val="0"/>
              </a:spcBef>
            </a:pPr>
            <a:r>
              <a:rPr lang="en-US" dirty="0">
                <a:hlinkClick r:id="rId3"/>
              </a:rPr>
              <a:t>https://www.all-languages.org.uk/news/ofsted-education-inspection-framework/</a:t>
            </a:r>
            <a:endParaRPr lang="en-US" dirty="0"/>
          </a:p>
          <a:p>
            <a:endParaRPr lang="en-GB" dirty="0"/>
          </a:p>
          <a:p>
            <a:r>
              <a:rPr lang="en-GB" dirty="0"/>
              <a:t>Primary Briefings: </a:t>
            </a:r>
          </a:p>
          <a:p>
            <a:r>
              <a:rPr lang="en-US" dirty="0">
                <a:hlinkClick r:id="rId4"/>
              </a:rPr>
              <a:t>https://www.all-languages.org.uk/teacher-briefings/what-primary-language-coordinators-need-to-know/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498AF-AABF-4593-9784-49F76AC1C1E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43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GB" dirty="0"/>
              <a:t>What do your local members take away from this story?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498AF-AABF-4593-9784-49F76AC1C1E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5998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91DC7-F0B0-485C-A95A-F67D6040EF4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1527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If you</a:t>
            </a:r>
            <a:r>
              <a:rPr lang="en-GB" baseline="0" dirty="0"/>
              <a:t> have a brainstorm about this please try to collate any responses . We will share them more widely.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91DC7-F0B0-485C-A95A-F67D6040EF4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6604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https://www.kc-jones.co.uk/lw2020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1498AF-AABF-4593-9784-49F76AC1C1E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1259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498AF-AABF-4593-9784-49F76AC1C1E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6149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Free event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1498AF-AABF-4593-9784-49F76AC1C1E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6280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498AF-AABF-4593-9784-49F76AC1C1E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865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Encore: Still With A Song In My Scheme of Work </a:t>
            </a:r>
          </a:p>
          <a:p>
            <a:endParaRPr lang="en-GB" dirty="0"/>
          </a:p>
          <a:p>
            <a:r>
              <a:rPr lang="en-US" dirty="0">
                <a:hlinkClick r:id="rId3"/>
              </a:rPr>
              <a:t>https://www.all-languages.org.uk/shop/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498AF-AABF-4593-9784-49F76AC1C1E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785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NB Half-term dates often vary between areas!</a:t>
            </a:r>
          </a:p>
          <a:p>
            <a:endParaRPr lang="en-US" dirty="0"/>
          </a:p>
          <a:p>
            <a:pPr eaLnBrk="1" hangingPunct="1">
              <a:spcBef>
                <a:spcPct val="0"/>
              </a:spcBef>
            </a:pPr>
            <a:r>
              <a:rPr lang="en-US" dirty="0"/>
              <a:t>This</a:t>
            </a:r>
            <a:r>
              <a:rPr lang="en-GB" altLang="en-US" dirty="0"/>
              <a:t> Roadshow has been compiled in October </a:t>
            </a:r>
            <a:r>
              <a:rPr lang="en-GB" altLang="en-US" baseline="0" dirty="0"/>
              <a:t>2019</a:t>
            </a:r>
            <a:r>
              <a:rPr lang="en-GB" altLang="en-US" dirty="0"/>
              <a:t> by the ALL Primary Steering Group</a:t>
            </a:r>
            <a:r>
              <a:rPr lang="en-GB" dirty="0"/>
              <a:t>. </a:t>
            </a:r>
            <a:endParaRPr lang="en-GB" altLang="en-US" dirty="0"/>
          </a:p>
          <a:p>
            <a:pPr eaLnBrk="1" hangingPunct="1">
              <a:spcBef>
                <a:spcPct val="0"/>
              </a:spcBef>
            </a:pPr>
            <a:endParaRPr lang="en-GB" altLang="en-US" dirty="0"/>
          </a:p>
          <a:p>
            <a:pPr eaLnBrk="1" hangingPunct="1">
              <a:spcBef>
                <a:spcPct val="0"/>
              </a:spcBef>
            </a:pPr>
            <a:r>
              <a:rPr lang="en-GB" altLang="en-US" dirty="0"/>
              <a:t>Previous Roadshows are archived here : </a:t>
            </a:r>
            <a:r>
              <a:rPr lang="en-US" dirty="0">
                <a:hlinkClick r:id="rId3"/>
              </a:rPr>
              <a:t>https://www.all-languages.org.uk/all-local/support-branches-networks-primary-hubs/</a:t>
            </a:r>
            <a:endParaRPr lang="en-GB" altLang="en-US" dirty="0"/>
          </a:p>
          <a:p>
            <a:pPr eaLnBrk="1" hangingPunct="1">
              <a:spcBef>
                <a:spcPct val="0"/>
              </a:spcBef>
            </a:pPr>
            <a:endParaRPr lang="en-GB" dirty="0"/>
          </a:p>
          <a:p>
            <a:pPr eaLnBrk="1" hangingPunct="1">
              <a:spcBef>
                <a:spcPct val="0"/>
              </a:spcBef>
            </a:pPr>
            <a:r>
              <a:rPr lang="en-GB" dirty="0"/>
              <a:t>Roadshows are now a member benefit and are reserved for member access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DE8598-B253-4CF0-9705-0BD172EA3BF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69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There are no notes on this page!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498AF-AABF-4593-9784-49F76AC1C1E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5624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Association for Language Learning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1A Duffield Road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Little Eaton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Derby DE21 5DR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Tel:  01332 227779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e: 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info@all-languages.org.uk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    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498AF-AABF-4593-9784-49F76AC1C1E0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827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GB" dirty="0"/>
              <a:t>As ever you are welcome to use all, some or none of these screens in any order you like .</a:t>
            </a:r>
          </a:p>
          <a:p>
            <a:pPr eaLnBrk="1" hangingPunct="1">
              <a:spcBef>
                <a:spcPct val="0"/>
              </a:spcBef>
            </a:pPr>
            <a:endParaRPr lang="en-GB" dirty="0"/>
          </a:p>
          <a:p>
            <a:pPr eaLnBrk="1" hangingPunct="1">
              <a:spcBef>
                <a:spcPct val="0"/>
              </a:spcBef>
            </a:pPr>
            <a:r>
              <a:rPr lang="en-GB" dirty="0"/>
              <a:t>Feedback is welcome to steven.fawkes@gmail.com</a:t>
            </a:r>
          </a:p>
          <a:p>
            <a:pPr eaLnBrk="1" hangingPunct="1">
              <a:spcBef>
                <a:spcPct val="0"/>
              </a:spcBef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498AF-AABF-4593-9784-49F76AC1C1E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412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GB" dirty="0"/>
              <a:t>As ever you are welcome to use all, some or none of these screens in any order you like .</a:t>
            </a:r>
          </a:p>
          <a:p>
            <a:pPr eaLnBrk="1" hangingPunct="1">
              <a:spcBef>
                <a:spcPct val="0"/>
              </a:spcBef>
            </a:pPr>
            <a:endParaRPr lang="en-GB" dirty="0"/>
          </a:p>
          <a:p>
            <a:pPr eaLnBrk="1" hangingPunct="1">
              <a:spcBef>
                <a:spcPct val="0"/>
              </a:spcBef>
            </a:pPr>
            <a:r>
              <a:rPr lang="en-GB" dirty="0"/>
              <a:t>Feedback is welcome to steven.fawkes@gmail.com</a:t>
            </a:r>
          </a:p>
          <a:p>
            <a:pPr eaLnBrk="1" hangingPunct="1">
              <a:spcBef>
                <a:spcPct val="0"/>
              </a:spcBef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498AF-AABF-4593-9784-49F76AC1C1E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4100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Both have fantastic speakers on their programmes ! </a:t>
            </a:r>
          </a:p>
          <a:p>
            <a:r>
              <a:rPr lang="en-GB" dirty="0"/>
              <a:t>Thanks to them and to the volunteer organisers 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498AF-AABF-4593-9784-49F76AC1C1E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4581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Languages Today (LT) is a benefit of being an ALL Member. Non- members can purchase an</a:t>
            </a:r>
            <a:r>
              <a:rPr lang="en-GB" baseline="0" dirty="0"/>
              <a:t> individual</a:t>
            </a:r>
            <a:r>
              <a:rPr lang="en-GB" dirty="0"/>
              <a:t> magazine from the ALL shop : </a:t>
            </a:r>
            <a:r>
              <a:rPr lang="en-US" dirty="0">
                <a:hlinkClick r:id="rId3"/>
              </a:rPr>
              <a:t>https://www.all-languages.org.uk/shop/</a:t>
            </a:r>
            <a:r>
              <a:rPr lang="en-GB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498AF-AABF-4593-9784-49F76AC1C1E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6843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 version of the supplement is also in the Primary Zone : </a:t>
            </a:r>
            <a:r>
              <a:rPr lang="en-US" dirty="0">
                <a:hlinkClick r:id="rId3"/>
              </a:rPr>
              <a:t>https://www.all-languages.org.uk/primary-2/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498AF-AABF-4593-9784-49F76AC1C1E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8153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If there are any titles suggested please send them to steven.fawkes@gmail.com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498AF-AABF-4593-9784-49F76AC1C1E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885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498AF-AABF-4593-9784-49F76AC1C1E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91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8329" y="3399198"/>
            <a:ext cx="3751086" cy="2115443"/>
          </a:xfrm>
        </p:spPr>
        <p:txBody>
          <a:bodyPr anchor="b" anchorCtr="0">
            <a:normAutofit/>
          </a:bodyPr>
          <a:lstStyle>
            <a:lvl1pPr algn="l">
              <a:defRPr sz="4000" b="0" i="0">
                <a:solidFill>
                  <a:srgbClr val="505150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329" y="5715682"/>
            <a:ext cx="3751086" cy="83899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505150"/>
                </a:solidFill>
              </a:defRPr>
            </a:lvl1pPr>
            <a:lvl2pPr marL="6223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447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67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8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11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734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56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790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918329" y="5604430"/>
            <a:ext cx="3751086" cy="0"/>
          </a:xfrm>
          <a:prstGeom prst="line">
            <a:avLst/>
          </a:prstGeom>
          <a:ln>
            <a:solidFill>
              <a:srgbClr val="AD122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3719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270569" y="2362713"/>
            <a:ext cx="3027422" cy="0"/>
          </a:xfrm>
          <a:prstGeom prst="line">
            <a:avLst/>
          </a:prstGeom>
          <a:ln>
            <a:solidFill>
              <a:srgbClr val="AD122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9755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0568" y="417796"/>
            <a:ext cx="6734732" cy="595551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70568" y="2026693"/>
            <a:ext cx="4797695" cy="4410033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7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22200" y="2026693"/>
            <a:ext cx="4807639" cy="4410033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7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270569" y="1182613"/>
            <a:ext cx="6734731" cy="0"/>
          </a:xfrm>
          <a:prstGeom prst="line">
            <a:avLst/>
          </a:prstGeom>
          <a:ln>
            <a:solidFill>
              <a:srgbClr val="AD122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9612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8329" y="3399198"/>
            <a:ext cx="3751086" cy="2115443"/>
          </a:xfrm>
        </p:spPr>
        <p:txBody>
          <a:bodyPr anchor="b" anchorCtr="0">
            <a:normAutofit/>
          </a:bodyPr>
          <a:lstStyle>
            <a:lvl1pPr algn="l">
              <a:defRPr sz="4000" b="0" i="0">
                <a:solidFill>
                  <a:srgbClr val="505150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329" y="5715682"/>
            <a:ext cx="3751086" cy="83899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505150"/>
                </a:solidFill>
              </a:defRPr>
            </a:lvl1pPr>
            <a:lvl2pPr marL="6223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447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67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8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11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734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56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790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918329" y="5604430"/>
            <a:ext cx="3751086" cy="0"/>
          </a:xfrm>
          <a:prstGeom prst="line">
            <a:avLst/>
          </a:prstGeom>
          <a:ln>
            <a:solidFill>
              <a:srgbClr val="1E225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4797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1E2257"/>
              </a:buClr>
              <a:defRPr/>
            </a:lvl1pPr>
            <a:lvl2pPr>
              <a:buClr>
                <a:srgbClr val="1E2257"/>
              </a:buClr>
              <a:defRPr/>
            </a:lvl2pPr>
            <a:lvl3pPr>
              <a:buClr>
                <a:srgbClr val="1E2257"/>
              </a:buClr>
              <a:defRPr/>
            </a:lvl3pPr>
            <a:lvl4pPr>
              <a:buClr>
                <a:srgbClr val="1E2257"/>
              </a:buClr>
              <a:defRPr/>
            </a:lvl4pPr>
            <a:lvl5pPr>
              <a:buClr>
                <a:srgbClr val="1E2257"/>
              </a:buClr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270569" y="2362713"/>
            <a:ext cx="3027422" cy="0"/>
          </a:xfrm>
          <a:prstGeom prst="line">
            <a:avLst/>
          </a:prstGeom>
          <a:ln>
            <a:solidFill>
              <a:srgbClr val="1E225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4757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0568" y="417796"/>
            <a:ext cx="6734732" cy="595551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70568" y="2026693"/>
            <a:ext cx="4797695" cy="4410033"/>
          </a:xfrm>
        </p:spPr>
        <p:txBody>
          <a:bodyPr/>
          <a:lstStyle>
            <a:lvl1pPr>
              <a:buClr>
                <a:srgbClr val="1E2257"/>
              </a:buClr>
              <a:defRPr sz="3800"/>
            </a:lvl1pPr>
            <a:lvl2pPr>
              <a:buClr>
                <a:srgbClr val="1E2257"/>
              </a:buClr>
              <a:defRPr sz="3300"/>
            </a:lvl2pPr>
            <a:lvl3pPr>
              <a:buClr>
                <a:srgbClr val="1E2257"/>
              </a:buClr>
              <a:defRPr sz="2700"/>
            </a:lvl3pPr>
            <a:lvl4pPr>
              <a:buClr>
                <a:srgbClr val="1E2257"/>
              </a:buClr>
              <a:defRPr sz="2500"/>
            </a:lvl4pPr>
            <a:lvl5pPr>
              <a:buClr>
                <a:srgbClr val="1E2257"/>
              </a:buCl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22200" y="2026693"/>
            <a:ext cx="4807639" cy="4410033"/>
          </a:xfrm>
        </p:spPr>
        <p:txBody>
          <a:bodyPr/>
          <a:lstStyle>
            <a:lvl1pPr>
              <a:buClr>
                <a:srgbClr val="1E2257"/>
              </a:buClr>
              <a:defRPr sz="3800"/>
            </a:lvl1pPr>
            <a:lvl2pPr>
              <a:buClr>
                <a:srgbClr val="1E2257"/>
              </a:buClr>
              <a:defRPr sz="3300"/>
            </a:lvl2pPr>
            <a:lvl3pPr>
              <a:buClr>
                <a:srgbClr val="1E2257"/>
              </a:buClr>
              <a:defRPr sz="2700"/>
            </a:lvl3pPr>
            <a:lvl4pPr>
              <a:buClr>
                <a:srgbClr val="1E2257"/>
              </a:buClr>
              <a:defRPr sz="2500"/>
            </a:lvl4pPr>
            <a:lvl5pPr>
              <a:buClr>
                <a:srgbClr val="1E2257"/>
              </a:buCl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270569" y="1182613"/>
            <a:ext cx="6734731" cy="0"/>
          </a:xfrm>
          <a:prstGeom prst="line">
            <a:avLst/>
          </a:prstGeom>
          <a:ln>
            <a:solidFill>
              <a:srgbClr val="1E225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023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8329" y="3399198"/>
            <a:ext cx="3751086" cy="2115443"/>
          </a:xfrm>
        </p:spPr>
        <p:txBody>
          <a:bodyPr anchor="b" anchorCtr="0">
            <a:normAutofit/>
          </a:bodyPr>
          <a:lstStyle>
            <a:lvl1pPr algn="l">
              <a:defRPr sz="4000" b="0" i="0">
                <a:solidFill>
                  <a:srgbClr val="505150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329" y="5715682"/>
            <a:ext cx="3751086" cy="83899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505150"/>
                </a:solidFill>
              </a:defRPr>
            </a:lvl1pPr>
            <a:lvl2pPr marL="6223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447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67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8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11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734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56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790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918329" y="5604430"/>
            <a:ext cx="3751086" cy="0"/>
          </a:xfrm>
          <a:prstGeom prst="line">
            <a:avLst/>
          </a:prstGeom>
          <a:ln>
            <a:solidFill>
              <a:srgbClr val="0092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8126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92D2"/>
              </a:buClr>
              <a:defRPr/>
            </a:lvl1pPr>
            <a:lvl2pPr>
              <a:buClr>
                <a:srgbClr val="0092D2"/>
              </a:buClr>
              <a:defRPr/>
            </a:lvl2pPr>
            <a:lvl3pPr>
              <a:buClr>
                <a:srgbClr val="0092D2"/>
              </a:buClr>
              <a:defRPr/>
            </a:lvl3pPr>
            <a:lvl4pPr>
              <a:buClr>
                <a:srgbClr val="0092D2"/>
              </a:buClr>
              <a:defRPr/>
            </a:lvl4pPr>
            <a:lvl5pPr>
              <a:buClr>
                <a:srgbClr val="0092D2"/>
              </a:buClr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270569" y="2362713"/>
            <a:ext cx="3027422" cy="0"/>
          </a:xfrm>
          <a:prstGeom prst="line">
            <a:avLst/>
          </a:prstGeom>
          <a:ln>
            <a:solidFill>
              <a:srgbClr val="0092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4870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Two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0568" y="417796"/>
            <a:ext cx="6734732" cy="595551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70568" y="2026693"/>
            <a:ext cx="4797695" cy="4410033"/>
          </a:xfrm>
        </p:spPr>
        <p:txBody>
          <a:bodyPr/>
          <a:lstStyle>
            <a:lvl1pPr>
              <a:buClr>
                <a:srgbClr val="0092D2"/>
              </a:buClr>
              <a:defRPr sz="3800"/>
            </a:lvl1pPr>
            <a:lvl2pPr>
              <a:buClr>
                <a:srgbClr val="0092D2"/>
              </a:buClr>
              <a:defRPr sz="3300"/>
            </a:lvl2pPr>
            <a:lvl3pPr>
              <a:buClr>
                <a:srgbClr val="0092D2"/>
              </a:buClr>
              <a:defRPr sz="2700"/>
            </a:lvl3pPr>
            <a:lvl4pPr>
              <a:buClr>
                <a:srgbClr val="0092D2"/>
              </a:buClr>
              <a:defRPr sz="2500"/>
            </a:lvl4pPr>
            <a:lvl5pPr>
              <a:buClr>
                <a:srgbClr val="0092D2"/>
              </a:buCl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22200" y="2026693"/>
            <a:ext cx="4807639" cy="4410033"/>
          </a:xfrm>
        </p:spPr>
        <p:txBody>
          <a:bodyPr/>
          <a:lstStyle>
            <a:lvl1pPr>
              <a:buClr>
                <a:srgbClr val="0092D2"/>
              </a:buClr>
              <a:defRPr sz="3800"/>
            </a:lvl1pPr>
            <a:lvl2pPr>
              <a:buClr>
                <a:srgbClr val="0092D2"/>
              </a:buClr>
              <a:defRPr sz="3300"/>
            </a:lvl2pPr>
            <a:lvl3pPr>
              <a:buClr>
                <a:srgbClr val="0092D2"/>
              </a:buClr>
              <a:defRPr sz="2700"/>
            </a:lvl3pPr>
            <a:lvl4pPr>
              <a:buClr>
                <a:srgbClr val="0092D2"/>
              </a:buClr>
              <a:defRPr sz="2500"/>
            </a:lvl4pPr>
            <a:lvl5pPr>
              <a:buClr>
                <a:srgbClr val="0092D2"/>
              </a:buCl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270569" y="1182613"/>
            <a:ext cx="6734731" cy="0"/>
          </a:xfrm>
          <a:prstGeom prst="line">
            <a:avLst/>
          </a:prstGeom>
          <a:ln>
            <a:solidFill>
              <a:srgbClr val="0092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2456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0569" y="430623"/>
            <a:ext cx="3027422" cy="1814132"/>
          </a:xfrm>
          <a:prstGeom prst="rect">
            <a:avLst/>
          </a:prstGeom>
        </p:spPr>
        <p:txBody>
          <a:bodyPr vert="horz" lIns="0" tIns="62239" rIns="0" bIns="0" rtlCol="0" anchor="ctr">
            <a:no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93036" y="2362713"/>
            <a:ext cx="6298579" cy="4461341"/>
          </a:xfrm>
          <a:prstGeom prst="rect">
            <a:avLst/>
          </a:prstGeom>
        </p:spPr>
        <p:txBody>
          <a:bodyPr vert="horz" lIns="0" tIns="62239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961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9" r:id="rId4"/>
    <p:sldLayoutId id="2147483655" r:id="rId5"/>
    <p:sldLayoutId id="2147483656" r:id="rId6"/>
    <p:sldLayoutId id="2147483660" r:id="rId7"/>
    <p:sldLayoutId id="2147483658" r:id="rId8"/>
    <p:sldLayoutId id="2147483657" r:id="rId9"/>
  </p:sldLayoutIdLst>
  <p:txStyles>
    <p:titleStyle>
      <a:lvl1pPr algn="l" defTabSz="622386" rtl="0" eaLnBrk="1" latinLnBrk="0" hangingPunct="1">
        <a:spcBef>
          <a:spcPct val="0"/>
        </a:spcBef>
        <a:buNone/>
        <a:defRPr sz="4000" kern="1200">
          <a:solidFill>
            <a:srgbClr val="505150"/>
          </a:solidFill>
          <a:latin typeface="+mj-lt"/>
          <a:ea typeface="+mj-ea"/>
          <a:cs typeface="+mj-cs"/>
        </a:defRPr>
      </a:lvl1pPr>
    </p:titleStyle>
    <p:bodyStyle>
      <a:lvl1pPr marL="466790" indent="-466790" algn="l" defTabSz="622386" rtl="0" eaLnBrk="1" latinLnBrk="0" hangingPunct="1">
        <a:spcBef>
          <a:spcPct val="20000"/>
        </a:spcBef>
        <a:buClr>
          <a:srgbClr val="AD1221"/>
        </a:buClr>
        <a:buFont typeface="Arial"/>
        <a:buChar char="•"/>
        <a:defRPr sz="3200" kern="1200">
          <a:solidFill>
            <a:srgbClr val="505150"/>
          </a:solidFill>
          <a:latin typeface="+mn-lt"/>
          <a:ea typeface="+mn-ea"/>
          <a:cs typeface="+mn-cs"/>
        </a:defRPr>
      </a:lvl1pPr>
      <a:lvl2pPr marL="1011378" indent="-388991" algn="l" defTabSz="622386" rtl="0" eaLnBrk="1" latinLnBrk="0" hangingPunct="1">
        <a:spcBef>
          <a:spcPct val="20000"/>
        </a:spcBef>
        <a:buClr>
          <a:srgbClr val="AD1221"/>
        </a:buClr>
        <a:buFont typeface="Arial"/>
        <a:buChar char="–"/>
        <a:defRPr sz="3000" kern="1200">
          <a:solidFill>
            <a:srgbClr val="505150"/>
          </a:solidFill>
          <a:latin typeface="+mn-lt"/>
          <a:ea typeface="+mn-ea"/>
          <a:cs typeface="+mn-cs"/>
        </a:defRPr>
      </a:lvl2pPr>
      <a:lvl3pPr marL="1555966" indent="-311193" algn="l" defTabSz="622386" rtl="0" eaLnBrk="1" latinLnBrk="0" hangingPunct="1">
        <a:spcBef>
          <a:spcPct val="20000"/>
        </a:spcBef>
        <a:buClr>
          <a:srgbClr val="AD1221"/>
        </a:buClr>
        <a:buFont typeface="Arial"/>
        <a:buChar char="•"/>
        <a:defRPr sz="2800" kern="1200">
          <a:solidFill>
            <a:srgbClr val="505150"/>
          </a:solidFill>
          <a:latin typeface="+mn-lt"/>
          <a:ea typeface="+mn-ea"/>
          <a:cs typeface="+mn-cs"/>
        </a:defRPr>
      </a:lvl3pPr>
      <a:lvl4pPr marL="2178352" indent="-311193" algn="l" defTabSz="622386" rtl="0" eaLnBrk="1" latinLnBrk="0" hangingPunct="1">
        <a:spcBef>
          <a:spcPct val="20000"/>
        </a:spcBef>
        <a:buClr>
          <a:srgbClr val="AD1221"/>
        </a:buClr>
        <a:buFont typeface="Arial"/>
        <a:buChar char="–"/>
        <a:defRPr sz="2700" kern="1200">
          <a:solidFill>
            <a:srgbClr val="505150"/>
          </a:solidFill>
          <a:latin typeface="+mn-lt"/>
          <a:ea typeface="+mn-ea"/>
          <a:cs typeface="+mn-cs"/>
        </a:defRPr>
      </a:lvl4pPr>
      <a:lvl5pPr marL="2800739" indent="-311193" algn="l" defTabSz="622386" rtl="0" eaLnBrk="1" latinLnBrk="0" hangingPunct="1">
        <a:spcBef>
          <a:spcPct val="20000"/>
        </a:spcBef>
        <a:buClr>
          <a:srgbClr val="AD1221"/>
        </a:buClr>
        <a:buFont typeface="Arial"/>
        <a:buChar char="»"/>
        <a:defRPr sz="2700" kern="1200">
          <a:solidFill>
            <a:srgbClr val="505150"/>
          </a:solidFill>
          <a:latin typeface="+mn-lt"/>
          <a:ea typeface="+mn-ea"/>
          <a:cs typeface="+mn-cs"/>
        </a:defRPr>
      </a:lvl5pPr>
      <a:lvl6pPr marL="3423125" indent="-311193" algn="l" defTabSz="622386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045511" indent="-311193" algn="l" defTabSz="622386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667898" indent="-311193" algn="l" defTabSz="622386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290284" indent="-311193" algn="l" defTabSz="622386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2238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22386" algn="l" defTabSz="62238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773" algn="l" defTabSz="62238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867159" algn="l" defTabSz="62238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489545" algn="l" defTabSz="62238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11932" algn="l" defTabSz="62238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34318" algn="l" defTabSz="62238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56705" algn="l" defTabSz="62238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979091" algn="l" defTabSz="62238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l-languages.org.uk/languages-today/languages-today-extended-content/stafford-leys-languages-for-the-future-project/" TargetMode="Externa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-languages.org.uk/news/ofsted-pilot-inspection-the-deep-dive-into-languages-at-a-primary-school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-languages.org.uk/all-local/support-branches-networks-primary-hubs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ccooney@all-languages.org.uk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steven.fawkes@gmail.co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ALL-Languages.org.uk" TargetMode="Externa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languageshowlive.co.uk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ancelot.adobeconnect.com/all-londo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ipl.uk/policy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ipl.uk/wp-content/uploads/2019/10/RiPL-Newsletter-11.pdf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ll-languages.org.uk/join/join_us/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-languages.org.uk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Relationship Id="rId4" Type="http://schemas.openxmlformats.org/officeDocument/2006/relationships/hyperlink" Target="mailto:info@all-languages.org.uk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-languages.org.uk/event/all-southern-primary-languages-show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www.all-languages.org.uk/event/northern-primary-languages-show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D54F7-E28E-416E-9714-AA10344499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Primary Hub Roadshow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31E148-2D3B-4628-912B-AFE0BE230F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October 2019</a:t>
            </a:r>
          </a:p>
        </p:txBody>
      </p:sp>
    </p:spTree>
    <p:extLst>
      <p:ext uri="{BB962C8B-B14F-4D97-AF65-F5344CB8AC3E}">
        <p14:creationId xmlns:p14="http://schemas.microsoft.com/office/powerpoint/2010/main" val="334100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34926-8C25-4585-A043-2A134CDE8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568" y="430623"/>
            <a:ext cx="6640675" cy="1814132"/>
          </a:xfrm>
        </p:spPr>
        <p:txBody>
          <a:bodyPr/>
          <a:lstStyle/>
          <a:p>
            <a:r>
              <a:rPr lang="en-GB" dirty="0"/>
              <a:t>Have you talked about …. 1?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7BFB2-EB1B-4E89-9C30-3C12B2345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4078" y="2362714"/>
            <a:ext cx="9451806" cy="4046400"/>
          </a:xfrm>
        </p:spPr>
        <p:txBody>
          <a:bodyPr>
            <a:normAutofit/>
          </a:bodyPr>
          <a:lstStyle/>
          <a:p>
            <a:r>
              <a:rPr lang="en-GB" dirty="0"/>
              <a:t>developing an Ambitious curriculum ?</a:t>
            </a:r>
          </a:p>
          <a:p>
            <a:pPr marL="0" indent="0">
              <a:buNone/>
            </a:pPr>
            <a:r>
              <a:rPr lang="en-GB" dirty="0"/>
              <a:t>With the renewed Ofsted focus on curriculum and personal development schools are thinking about how nest to respond to their local context . An example follows.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What plans does your school have around Ambition?</a:t>
            </a:r>
          </a:p>
        </p:txBody>
      </p:sp>
    </p:spTree>
    <p:extLst>
      <p:ext uri="{BB962C8B-B14F-4D97-AF65-F5344CB8AC3E}">
        <p14:creationId xmlns:p14="http://schemas.microsoft.com/office/powerpoint/2010/main" val="1035583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84018-23F3-4850-ADCF-BDF1A1BC9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568" y="430623"/>
            <a:ext cx="6159753" cy="1814132"/>
          </a:xfrm>
        </p:spPr>
        <p:txBody>
          <a:bodyPr/>
          <a:lstStyle/>
          <a:p>
            <a:r>
              <a:rPr lang="en-GB" dirty="0"/>
              <a:t>Also on the website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C178E-A8E5-4373-8A3E-E809F6470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0568" y="2362713"/>
            <a:ext cx="9621047" cy="4461341"/>
          </a:xfrm>
        </p:spPr>
        <p:txBody>
          <a:bodyPr/>
          <a:lstStyle/>
          <a:p>
            <a:r>
              <a:rPr lang="en-GB" dirty="0"/>
              <a:t>How one school is developing its curriculum with support from Erasmus+</a:t>
            </a:r>
          </a:p>
          <a:p>
            <a:r>
              <a:rPr lang="en-GB" dirty="0">
                <a:hlinkClick r:id="rId2"/>
              </a:rPr>
              <a:t>https://www.all-languages.org.uk/languages-today/languages-today-extended-content/stafford-leys-languages-for-the-future-project/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5684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34926-8C25-4585-A043-2A134CDE8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568" y="430623"/>
            <a:ext cx="6640675" cy="1814132"/>
          </a:xfrm>
        </p:spPr>
        <p:txBody>
          <a:bodyPr/>
          <a:lstStyle/>
          <a:p>
            <a:r>
              <a:rPr lang="en-GB" dirty="0"/>
              <a:t>Have you talked about ….2?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7BFB2-EB1B-4E89-9C30-3C12B2345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4078" y="2362714"/>
            <a:ext cx="9451806" cy="4046400"/>
          </a:xfrm>
        </p:spPr>
        <p:txBody>
          <a:bodyPr>
            <a:normAutofit/>
          </a:bodyPr>
          <a:lstStyle/>
          <a:p>
            <a:r>
              <a:rPr lang="en-GB" dirty="0"/>
              <a:t>what to expect when the Inspector calls?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You might like to consult the Ofsted EIF Briefing on the website </a:t>
            </a:r>
          </a:p>
          <a:p>
            <a:pPr marL="0" indent="0">
              <a:buNone/>
            </a:pPr>
            <a:r>
              <a:rPr lang="en-GB" dirty="0"/>
              <a:t>or the 4 new Briefings for Primary coordinators </a:t>
            </a:r>
          </a:p>
          <a:p>
            <a:pPr marL="0" indent="0">
              <a:buNone/>
            </a:pPr>
            <a:r>
              <a:rPr lang="en-GB" dirty="0"/>
              <a:t>(Details in Notes) </a:t>
            </a:r>
            <a:endParaRPr lang="en-GB" b="1" dirty="0"/>
          </a:p>
          <a:p>
            <a:pPr marL="0" indent="0">
              <a:buNone/>
            </a:pPr>
            <a:r>
              <a:rPr lang="en-GB" b="1" dirty="0"/>
              <a:t>What should you talk to your Senior Leaders about ?</a:t>
            </a:r>
          </a:p>
        </p:txBody>
      </p:sp>
    </p:spTree>
    <p:extLst>
      <p:ext uri="{BB962C8B-B14F-4D97-AF65-F5344CB8AC3E}">
        <p14:creationId xmlns:p14="http://schemas.microsoft.com/office/powerpoint/2010/main" val="2591849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34926-8C25-4585-A043-2A134CDE8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568" y="430623"/>
            <a:ext cx="6640675" cy="1814132"/>
          </a:xfrm>
        </p:spPr>
        <p:txBody>
          <a:bodyPr/>
          <a:lstStyle/>
          <a:p>
            <a:r>
              <a:rPr lang="en-GB" dirty="0"/>
              <a:t>Have you talked about … 3?</a:t>
            </a:r>
            <a:br>
              <a:rPr lang="en-GB" dirty="0"/>
            </a:br>
            <a:r>
              <a:rPr lang="en-GB" dirty="0"/>
              <a:t>‘Deep Dive’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7BFB2-EB1B-4E89-9C30-3C12B2345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4078" y="2362714"/>
            <a:ext cx="9451806" cy="4046400"/>
          </a:xfrm>
        </p:spPr>
        <p:txBody>
          <a:bodyPr>
            <a:normAutofit/>
          </a:bodyPr>
          <a:lstStyle/>
          <a:p>
            <a:r>
              <a:rPr lang="en-GB" dirty="0"/>
              <a:t>Thanks to a Primary colleague in the south of England for this report on a Pilot inspection</a:t>
            </a:r>
            <a:endParaRPr lang="en-GB" dirty="0">
              <a:hlinkClick r:id="rId3"/>
            </a:endParaRPr>
          </a:p>
          <a:p>
            <a:endParaRPr lang="en-US" dirty="0">
              <a:hlinkClick r:id="rId3"/>
            </a:endParaRPr>
          </a:p>
          <a:p>
            <a:r>
              <a:rPr lang="en-US" dirty="0">
                <a:hlinkClick r:id="rId3"/>
              </a:rPr>
              <a:t>https://www.all-languages.org.uk/news/ofsted-pilot-inspection-the-deep-dive-into-languages-at-a-primary-school/</a:t>
            </a:r>
            <a:endParaRPr lang="en-US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61065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4BC91-084A-4283-A275-EBEE5E49A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569" y="570705"/>
            <a:ext cx="6625245" cy="1734022"/>
          </a:xfrm>
        </p:spPr>
        <p:txBody>
          <a:bodyPr/>
          <a:lstStyle/>
          <a:p>
            <a:r>
              <a:rPr lang="en-GB" dirty="0"/>
              <a:t> ALL Local  Handbook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1124C-1CCA-4B7F-8D0F-82213B8AB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1975" y="2417475"/>
            <a:ext cx="9679640" cy="426433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For Branches, Networks and Primary Hubs has been update and is available from : </a:t>
            </a:r>
            <a:r>
              <a:rPr lang="en-US" dirty="0">
                <a:hlinkClick r:id="rId3"/>
              </a:rPr>
              <a:t>https://www.all-languages.org.uk/all-local/support-branches-networks-primary-hubs/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Please remember to inform Clodagh of your events for advertising : </a:t>
            </a:r>
            <a:r>
              <a:rPr lang="en-GB" dirty="0">
                <a:hlinkClick r:id="rId4"/>
              </a:rPr>
              <a:t>ccooney@all-languages.org.uk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19469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4BC91-084A-4283-A275-EBEE5E49A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569" y="570705"/>
            <a:ext cx="6625245" cy="1734022"/>
          </a:xfrm>
        </p:spPr>
        <p:txBody>
          <a:bodyPr/>
          <a:lstStyle/>
          <a:p>
            <a:r>
              <a:rPr lang="en-GB" dirty="0"/>
              <a:t>#</a:t>
            </a:r>
            <a:r>
              <a:rPr lang="en-GB" dirty="0" err="1"/>
              <a:t>Lovemy</a:t>
            </a:r>
            <a:r>
              <a:rPr lang="en-GB" dirty="0"/>
              <a:t>(Language)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1124C-1CCA-4B7F-8D0F-82213B8AB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1975" y="2417475"/>
            <a:ext cx="9679640" cy="426433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In Summer ALL ran its first #</a:t>
            </a:r>
            <a:r>
              <a:rPr lang="en-GB" dirty="0" err="1"/>
              <a:t>Lovemy</a:t>
            </a:r>
            <a:r>
              <a:rPr lang="en-GB" dirty="0"/>
              <a:t>(Language) project online for German and  we will now move on to the other languages members love.</a:t>
            </a:r>
          </a:p>
          <a:p>
            <a:pPr marL="0" indent="0">
              <a:buNone/>
            </a:pPr>
            <a:r>
              <a:rPr lang="en-GB" dirty="0"/>
              <a:t>What is your favourite language?</a:t>
            </a:r>
          </a:p>
          <a:p>
            <a:pPr marL="0" indent="0">
              <a:buNone/>
            </a:pPr>
            <a:r>
              <a:rPr lang="en-GB" dirty="0"/>
              <a:t>When you were learning it, what made you really  fall for it ?</a:t>
            </a:r>
          </a:p>
          <a:p>
            <a:pPr marL="0" indent="0">
              <a:buNone/>
            </a:pPr>
            <a:r>
              <a:rPr lang="en-GB" dirty="0"/>
              <a:t>Please collate thoughts and send them to </a:t>
            </a:r>
            <a:r>
              <a:rPr lang="en-GB" dirty="0">
                <a:hlinkClick r:id="rId3"/>
              </a:rPr>
              <a:t>steven.fawkes@gmail.com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543008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0569" y="430623"/>
            <a:ext cx="5825216" cy="1814132"/>
          </a:xfrm>
        </p:spPr>
        <p:txBody>
          <a:bodyPr/>
          <a:lstStyle/>
          <a:p>
            <a:r>
              <a:rPr lang="en-GB" dirty="0"/>
              <a:t>Do you know about … CLIL?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6900" y="2244755"/>
            <a:ext cx="9774973" cy="45793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Teachers are exploring the motivational impact on learning stimulated by combining interesting subject content with learning another language. The developments, from small- to large-scale, involve a range of curriculum areas. </a:t>
            </a:r>
          </a:p>
          <a:p>
            <a:pPr marL="0" indent="0">
              <a:buNone/>
            </a:pPr>
            <a:r>
              <a:rPr lang="en-US" dirty="0"/>
              <a:t>ALL is currently involved in Erasmus+ project ELAPSE which will share inspiration with British teachers (at Language World). </a:t>
            </a:r>
          </a:p>
          <a:p>
            <a:pPr marL="0" indent="0">
              <a:buNone/>
            </a:pPr>
            <a:r>
              <a:rPr lang="en-US" dirty="0"/>
              <a:t>ALL has recently established a new Steering Group </a:t>
            </a:r>
            <a:r>
              <a:rPr lang="en-US" dirty="0" err="1"/>
              <a:t>fo</a:t>
            </a:r>
            <a:r>
              <a:rPr lang="en-US" dirty="0"/>
              <a:t> </a:t>
            </a:r>
            <a:r>
              <a:rPr lang="en-US" dirty="0" err="1"/>
              <a:t>rCLIL</a:t>
            </a:r>
            <a:r>
              <a:rPr lang="en-US" dirty="0"/>
              <a:t>; if you are interested please contact </a:t>
            </a:r>
            <a:r>
              <a:rPr lang="en-US" dirty="0">
                <a:hlinkClick r:id="rId2"/>
              </a:rPr>
              <a:t>info@ALL-Languages.org.uk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467489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F823C-FFC5-46D1-8DC5-6D3B01252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0652" y="570705"/>
            <a:ext cx="5700458" cy="1734022"/>
          </a:xfrm>
        </p:spPr>
        <p:txBody>
          <a:bodyPr/>
          <a:lstStyle/>
          <a:p>
            <a:r>
              <a:rPr lang="en-GB" altLang="en-US" dirty="0"/>
              <a:t>Have you thought about … Language World 2020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D95BD-1F7A-4CC1-865C-EC8B700F3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0654" y="2417475"/>
            <a:ext cx="9196191" cy="4264333"/>
          </a:xfrm>
        </p:spPr>
        <p:txBody>
          <a:bodyPr>
            <a:normAutofit lnSpcReduction="10000"/>
          </a:bodyPr>
          <a:lstStyle/>
          <a:p>
            <a:r>
              <a:rPr lang="en-GB" dirty="0"/>
              <a:t>Language World is ALL’s annual conference, and a once-been, must-go!</a:t>
            </a:r>
          </a:p>
          <a:p>
            <a:r>
              <a:rPr lang="en-US" b="1" dirty="0"/>
              <a:t>Call for Papers</a:t>
            </a:r>
            <a:br>
              <a:rPr lang="en-US" dirty="0"/>
            </a:br>
            <a:r>
              <a:rPr lang="en-US" b="1" dirty="0"/>
              <a:t>Deadline is 06 November</a:t>
            </a:r>
            <a:r>
              <a:rPr lang="en-US" dirty="0"/>
              <a:t> - please explore the Language World website (in Notes) for further details.  Proposals can include talks on current innovative practice, hands-on workshops of a practical nature. with precedence being given to new and topical submissions.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36524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EF02D-3CBD-4D8F-BEB3-EDA174FED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568" y="430623"/>
            <a:ext cx="7070655" cy="1814132"/>
          </a:xfrm>
        </p:spPr>
        <p:txBody>
          <a:bodyPr/>
          <a:lstStyle/>
          <a:p>
            <a:r>
              <a:rPr lang="en-GB" dirty="0"/>
              <a:t>Are you going to … Language Show?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D9DB6F-E8CD-49D1-8810-D0F08A5AC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8754" y="2362713"/>
            <a:ext cx="9542862" cy="4461341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15-17 November 2019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Olympia 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https://languageshowlive.co.uk/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Seminars are free of charge (next screen) </a:t>
            </a:r>
          </a:p>
        </p:txBody>
      </p:sp>
    </p:spTree>
    <p:extLst>
      <p:ext uri="{BB962C8B-B14F-4D97-AF65-F5344CB8AC3E}">
        <p14:creationId xmlns:p14="http://schemas.microsoft.com/office/powerpoint/2010/main" val="7906176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8E915-5ED9-4FAE-96B0-2AE82147A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Language Show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F54B8-629E-45D5-9FFB-58D3415992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70568" y="1335741"/>
            <a:ext cx="4797695" cy="5100985"/>
          </a:xfrm>
        </p:spPr>
        <p:txBody>
          <a:bodyPr>
            <a:noAutofit/>
          </a:bodyPr>
          <a:lstStyle/>
          <a:p>
            <a:r>
              <a:rPr lang="en-US" sz="2000" b="1" dirty="0"/>
              <a:t>Friday, 10.30-11.15:</a:t>
            </a:r>
            <a:r>
              <a:rPr lang="en-US" sz="2000" dirty="0"/>
              <a:t> Drama techniques in the MFL classroom - Lynne </a:t>
            </a:r>
            <a:r>
              <a:rPr lang="en-US" sz="2000" dirty="0" err="1"/>
              <a:t>Brackley</a:t>
            </a:r>
            <a:r>
              <a:rPr lang="en-US" sz="2000" dirty="0"/>
              <a:t>.</a:t>
            </a:r>
            <a:br>
              <a:rPr lang="en-US" sz="2000" dirty="0"/>
            </a:br>
            <a:br>
              <a:rPr lang="en-US" sz="2000" dirty="0"/>
            </a:br>
            <a:r>
              <a:rPr lang="en-US" sz="2000" b="1" dirty="0"/>
              <a:t>Friday, 10.30-11.15: </a:t>
            </a:r>
            <a:r>
              <a:rPr lang="en-US" sz="2000" dirty="0"/>
              <a:t>Arsenal Double Club: Languages Through Football.</a:t>
            </a:r>
            <a:br>
              <a:rPr lang="en-US" sz="2000" dirty="0"/>
            </a:br>
            <a:br>
              <a:rPr lang="en-US" sz="2000" dirty="0"/>
            </a:br>
            <a:r>
              <a:rPr lang="en-US" sz="2000" b="1" dirty="0"/>
              <a:t>Saturday, 11.45-12.30:</a:t>
            </a:r>
            <a:r>
              <a:rPr lang="en-US" sz="2000" dirty="0"/>
              <a:t> Ten KS2 to KS4 strategies that simply work - Witold Wozniak.</a:t>
            </a:r>
            <a:br>
              <a:rPr lang="en-US" sz="2000" dirty="0"/>
            </a:br>
            <a:br>
              <a:rPr lang="en-US" sz="2000" dirty="0"/>
            </a:br>
            <a:r>
              <a:rPr lang="en-US" sz="2000" b="1" dirty="0"/>
              <a:t>Saturday, 12.45-13.30:</a:t>
            </a:r>
            <a:r>
              <a:rPr lang="en-US" sz="2000" dirty="0"/>
              <a:t> Teaching tricks to get children to communicate - Nadine </a:t>
            </a:r>
            <a:r>
              <a:rPr lang="en-US" sz="2000" dirty="0" err="1"/>
              <a:t>Chadier</a:t>
            </a:r>
            <a:r>
              <a:rPr lang="en-US" sz="2000" dirty="0"/>
              <a:t>.</a:t>
            </a:r>
            <a:br>
              <a:rPr lang="en-US" sz="2000" dirty="0"/>
            </a:br>
            <a:br>
              <a:rPr lang="en-US" sz="2000" dirty="0"/>
            </a:br>
            <a:r>
              <a:rPr lang="en-US" sz="2000" b="1" dirty="0"/>
              <a:t>Saturday, 13.30-14.15:</a:t>
            </a:r>
            <a:r>
              <a:rPr lang="en-US" sz="2000" dirty="0"/>
              <a:t> You can't play the ‘languages’ symphony alone, it takes a whole class to play it - Paco Fernandez.</a:t>
            </a:r>
            <a:br>
              <a:rPr lang="en-US" sz="2000" dirty="0"/>
            </a:br>
            <a:endParaRPr lang="en-GB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AE4459-9F7D-43CD-9FCC-F529DFF9EA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222200" y="1246764"/>
            <a:ext cx="4807639" cy="5577782"/>
          </a:xfrm>
        </p:spPr>
        <p:txBody>
          <a:bodyPr>
            <a:noAutofit/>
          </a:bodyPr>
          <a:lstStyle/>
          <a:p>
            <a:r>
              <a:rPr lang="en-US" sz="1900" b="1" dirty="0"/>
              <a:t>Sunday, 10.45-11.30:</a:t>
            </a:r>
            <a:r>
              <a:rPr lang="en-US" sz="1900" dirty="0"/>
              <a:t> Primary Languages Show and Tell - Catherine Cheater.</a:t>
            </a:r>
            <a:br>
              <a:rPr lang="en-US" sz="1900" dirty="0"/>
            </a:br>
            <a:endParaRPr lang="en-US" sz="1900" dirty="0"/>
          </a:p>
          <a:p>
            <a:r>
              <a:rPr lang="en-US" sz="1900" b="1" dirty="0"/>
              <a:t>Sunday, 11.45-12.30:</a:t>
            </a:r>
            <a:r>
              <a:rPr lang="en-US" sz="1900" dirty="0"/>
              <a:t> Every primary school can be a specialist In languages - Stuart Rubenstein.</a:t>
            </a:r>
            <a:br>
              <a:rPr lang="en-US" sz="1900" dirty="0"/>
            </a:br>
            <a:br>
              <a:rPr lang="en-US" sz="1900" dirty="0"/>
            </a:br>
            <a:r>
              <a:rPr lang="en-US" sz="1900" b="1" dirty="0"/>
              <a:t>Sunday, 13.45-14.30:</a:t>
            </a:r>
            <a:r>
              <a:rPr lang="en-US" sz="1900" dirty="0"/>
              <a:t> "Oh, I know a story about that!"; using picture books in the primary languages classroom - Nathalie Paris.</a:t>
            </a:r>
            <a:br>
              <a:rPr lang="en-US" sz="1900" dirty="0"/>
            </a:br>
            <a:br>
              <a:rPr lang="en-US" sz="1900" dirty="0"/>
            </a:br>
            <a:r>
              <a:rPr lang="en-US" sz="1900" b="1" dirty="0"/>
              <a:t>Sunday, 14.30-15.15:</a:t>
            </a:r>
            <a:r>
              <a:rPr lang="en-US" sz="1900" dirty="0"/>
              <a:t> Bringing the French-Speaking world into your classroom - </a:t>
            </a:r>
            <a:r>
              <a:rPr lang="en-US" sz="1900" dirty="0" err="1"/>
              <a:t>Danièle</a:t>
            </a:r>
            <a:r>
              <a:rPr lang="en-US" sz="1900" dirty="0"/>
              <a:t> Bourdais.</a:t>
            </a:r>
            <a:br>
              <a:rPr lang="en-US" sz="1900" dirty="0"/>
            </a:br>
            <a:br>
              <a:rPr lang="en-US" sz="1900" dirty="0"/>
            </a:br>
            <a:r>
              <a:rPr lang="en-US" sz="1900" b="1" dirty="0"/>
              <a:t>Sunday, 14.45-15.30:</a:t>
            </a:r>
            <a:r>
              <a:rPr lang="en-US" sz="1900" dirty="0"/>
              <a:t> How to learn a second language through play in the primary or preschool classroom - Heidi </a:t>
            </a:r>
            <a:r>
              <a:rPr lang="en-US" sz="1900" dirty="0" err="1"/>
              <a:t>Rivolta</a:t>
            </a:r>
            <a:r>
              <a:rPr lang="en-US" sz="1900" dirty="0"/>
              <a:t>.</a:t>
            </a:r>
            <a:endParaRPr lang="en-GB" sz="1900" dirty="0"/>
          </a:p>
        </p:txBody>
      </p:sp>
    </p:spTree>
    <p:extLst>
      <p:ext uri="{BB962C8B-B14F-4D97-AF65-F5344CB8AC3E}">
        <p14:creationId xmlns:p14="http://schemas.microsoft.com/office/powerpoint/2010/main" val="3949208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34926-8C25-4585-A043-2A134CDE8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568" y="430623"/>
            <a:ext cx="6640675" cy="1814132"/>
          </a:xfrm>
        </p:spPr>
        <p:txBody>
          <a:bodyPr/>
          <a:lstStyle/>
          <a:p>
            <a:r>
              <a:rPr lang="en-GB" dirty="0"/>
              <a:t>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7BFB2-EB1B-4E89-9C30-3C12B2345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4078" y="2362714"/>
            <a:ext cx="9451806" cy="4046400"/>
          </a:xfrm>
        </p:spPr>
        <p:txBody>
          <a:bodyPr/>
          <a:lstStyle/>
          <a:p>
            <a:pPr marL="466725" lvl="0" indent="-466725" defTabSz="622300" fontAlgn="base">
              <a:spcAft>
                <a:spcPct val="0"/>
              </a:spcAft>
              <a:buFont typeface="Arial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A webinar based on the Autumn Roadshows will be delivered on 5 November from 8.00-9.00 p.m. at </a:t>
            </a:r>
            <a:r>
              <a:rPr lang="en-GB" dirty="0">
                <a:solidFill>
                  <a:srgbClr val="FF0000"/>
                </a:solidFill>
                <a:hlinkClick r:id="rId3"/>
              </a:rPr>
              <a:t>https://lancelot.adobeconnect.com/all-london</a:t>
            </a:r>
            <a:r>
              <a:rPr lang="en-GB" dirty="0">
                <a:solidFill>
                  <a:srgbClr val="FF0000"/>
                </a:solidFill>
              </a:rPr>
              <a:t> </a:t>
            </a:r>
          </a:p>
          <a:p>
            <a:r>
              <a:rPr lang="en-GB" dirty="0"/>
              <a:t>This presentation contains Notes below the screens, partly to save being too wordy.</a:t>
            </a:r>
          </a:p>
          <a:p>
            <a:r>
              <a:rPr lang="en-GB" dirty="0"/>
              <a:t>Please do read them in advance as some of the information is essential to the screen content.</a:t>
            </a:r>
          </a:p>
        </p:txBody>
      </p:sp>
    </p:spTree>
    <p:extLst>
      <p:ext uri="{BB962C8B-B14F-4D97-AF65-F5344CB8AC3E}">
        <p14:creationId xmlns:p14="http://schemas.microsoft.com/office/powerpoint/2010/main" val="35164081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2218" y="0"/>
            <a:ext cx="7631714" cy="1981201"/>
          </a:xfrm>
        </p:spPr>
        <p:txBody>
          <a:bodyPr/>
          <a:lstStyle/>
          <a:p>
            <a:r>
              <a:rPr lang="en-US" sz="3200" dirty="0">
                <a:ea typeface="+mn-ea"/>
                <a:cs typeface="+mn-cs"/>
              </a:rPr>
              <a:t>Have you thought about … Primary Languages Policy in England - Making it happen!  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2218" y="1981201"/>
            <a:ext cx="10263401" cy="5224462"/>
          </a:xfrm>
        </p:spPr>
        <p:txBody>
          <a:bodyPr>
            <a:noAutofit/>
          </a:bodyPr>
          <a:lstStyle/>
          <a:p>
            <a:r>
              <a:rPr lang="en-US" sz="2500" b="1" dirty="0"/>
              <a:t>Festival of Social Science 2019 10.00 – 16.00 Saturday 9</a:t>
            </a:r>
            <a:r>
              <a:rPr lang="en-US" sz="2500" b="1" baseline="30000" dirty="0"/>
              <a:t>th</a:t>
            </a:r>
            <a:r>
              <a:rPr lang="en-US" sz="2500" b="1" dirty="0"/>
              <a:t> November, Institute of Education, University College London </a:t>
            </a:r>
            <a:endParaRPr lang="en-US" sz="2500" dirty="0"/>
          </a:p>
          <a:p>
            <a:r>
              <a:rPr lang="en-US" sz="2500" dirty="0"/>
              <a:t> The Research in Primary Languages Network is </a:t>
            </a:r>
            <a:r>
              <a:rPr lang="en-US" sz="2500" dirty="0" err="1"/>
              <a:t>organising</a:t>
            </a:r>
            <a:r>
              <a:rPr lang="en-US" sz="2500" dirty="0"/>
              <a:t> </a:t>
            </a:r>
            <a:r>
              <a:rPr lang="en-US" sz="2500" b="1" dirty="0"/>
              <a:t>a call to action</a:t>
            </a:r>
            <a:r>
              <a:rPr lang="en-US" sz="2500" dirty="0"/>
              <a:t> on primary languages, bringing together leading figures from the language community, researchers and practitioners to plan and discuss the next steps for primary language policy in England. </a:t>
            </a:r>
          </a:p>
          <a:p>
            <a:r>
              <a:rPr lang="en-US" sz="2500" dirty="0"/>
              <a:t>This free event will address key issues affecting the success of primary languages and put 10 research-informed recommendations from the recently published RIPL White Paper to the test. </a:t>
            </a:r>
          </a:p>
          <a:p>
            <a:r>
              <a:rPr lang="en-US" sz="2500" dirty="0"/>
              <a:t>Come and feed in your views to inform the way forward for primary languages in England </a:t>
            </a:r>
            <a:r>
              <a:rPr lang="en-US" sz="2500" u="sng" dirty="0">
                <a:hlinkClick r:id="rId3"/>
              </a:rPr>
              <a:t>http://www.ripl.uk/policy/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6497985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0569" y="430623"/>
            <a:ext cx="3884904" cy="1814132"/>
          </a:xfrm>
        </p:spPr>
        <p:txBody>
          <a:bodyPr/>
          <a:lstStyle/>
          <a:p>
            <a:r>
              <a:rPr lang="en-GB" dirty="0"/>
              <a:t>RIPL newsletter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0570" y="2362713"/>
            <a:ext cx="9621046" cy="4461341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>
                <a:hlinkClick r:id="rId3"/>
              </a:rPr>
              <a:t>http://www.ripl.uk/wp-content/uploads/2019/10/RiPL-Newsletter-11.pdf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847927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BACB4-4B30-4355-80A2-6A00CFD3E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568" y="430623"/>
            <a:ext cx="5985158" cy="1814132"/>
          </a:xfrm>
        </p:spPr>
        <p:txBody>
          <a:bodyPr/>
          <a:lstStyle/>
          <a:p>
            <a:r>
              <a:rPr lang="en-GB" dirty="0"/>
              <a:t>Can you guess what …  ESWASIMSOW is?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1B041-4F19-4BC7-8097-1D6BFEED9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0570" y="2362713"/>
            <a:ext cx="9621046" cy="4461341"/>
          </a:xfrm>
        </p:spPr>
        <p:txBody>
          <a:bodyPr>
            <a:normAutofit/>
          </a:bodyPr>
          <a:lstStyle/>
          <a:p>
            <a:r>
              <a:rPr lang="en-GB" dirty="0"/>
              <a:t>The latest book from ALL , available from the online shop is a new, expanded and updated version of the book on Using Songs written by Steven Fawkes in the 1990s (Details </a:t>
            </a:r>
            <a:r>
              <a:rPr lang="en-GB" b="1" dirty="0"/>
              <a:t>and answer  </a:t>
            </a:r>
            <a:r>
              <a:rPr lang="en-GB" dirty="0"/>
              <a:t>in Notes)</a:t>
            </a:r>
          </a:p>
          <a:p>
            <a:r>
              <a:rPr lang="en-GB" dirty="0"/>
              <a:t>It includes songs and strategies fir their exploitation in French, German - and Spanish from </a:t>
            </a:r>
            <a:r>
              <a:rPr lang="en-GB" dirty="0" err="1"/>
              <a:t>Paco</a:t>
            </a:r>
            <a:r>
              <a:rPr lang="en-GB" dirty="0"/>
              <a:t> Fernandez.</a:t>
            </a:r>
          </a:p>
        </p:txBody>
      </p:sp>
    </p:spTree>
    <p:extLst>
      <p:ext uri="{BB962C8B-B14F-4D97-AF65-F5344CB8AC3E}">
        <p14:creationId xmlns:p14="http://schemas.microsoft.com/office/powerpoint/2010/main" val="24886582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4BC91-084A-4283-A275-EBEE5E49A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569" y="570705"/>
            <a:ext cx="6625245" cy="1734022"/>
          </a:xfrm>
        </p:spPr>
        <p:txBody>
          <a:bodyPr/>
          <a:lstStyle/>
          <a:p>
            <a:r>
              <a:rPr lang="en-GB" dirty="0"/>
              <a:t>These Roadshows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1124C-1CCA-4B7F-8D0F-82213B8AB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1975" y="2417475"/>
            <a:ext cx="9679640" cy="4264333"/>
          </a:xfrm>
        </p:spPr>
        <p:txBody>
          <a:bodyPr/>
          <a:lstStyle/>
          <a:p>
            <a:r>
              <a:rPr lang="en-GB" dirty="0"/>
              <a:t>Are archived as pdfs on the ALL website and available to all</a:t>
            </a:r>
          </a:p>
          <a:p>
            <a:r>
              <a:rPr lang="en-GB" dirty="0"/>
              <a:t>Are usually published at school half-term holiday times</a:t>
            </a:r>
          </a:p>
          <a:p>
            <a:r>
              <a:rPr lang="en-GB" dirty="0"/>
              <a:t>Are created by members of ALL Primary Steering Group and other volunteers</a:t>
            </a:r>
          </a:p>
          <a:p>
            <a:r>
              <a:rPr lang="en-GB" dirty="0"/>
              <a:t>Welcome suggestions of interesting content from ALL Local groups (or finished screens)  </a:t>
            </a:r>
          </a:p>
        </p:txBody>
      </p:sp>
    </p:spTree>
    <p:extLst>
      <p:ext uri="{BB962C8B-B14F-4D97-AF65-F5344CB8AC3E}">
        <p14:creationId xmlns:p14="http://schemas.microsoft.com/office/powerpoint/2010/main" val="37925567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34926-8C25-4585-A043-2A134CDE8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568" y="430623"/>
            <a:ext cx="6640675" cy="1814132"/>
          </a:xfrm>
        </p:spPr>
        <p:txBody>
          <a:bodyPr/>
          <a:lstStyle/>
          <a:p>
            <a:r>
              <a:rPr lang="en-GB" dirty="0"/>
              <a:t>Have you contributed?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7BFB2-EB1B-4E89-9C30-3C12B2345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4078" y="2362714"/>
            <a:ext cx="9451806" cy="4046400"/>
          </a:xfrm>
        </p:spPr>
        <p:txBody>
          <a:bodyPr/>
          <a:lstStyle/>
          <a:p>
            <a:r>
              <a:rPr lang="en-GB" altLang="en-US"/>
              <a:t>Thank you for getting involved in this Primary Hub meeting, arranged by volunteers.</a:t>
            </a:r>
          </a:p>
          <a:p>
            <a:endParaRPr lang="en-GB" altLang="en-US"/>
          </a:p>
          <a:p>
            <a:r>
              <a:rPr lang="en-GB" altLang="en-US"/>
              <a:t>Please make a contribution to the cost of refreshments </a:t>
            </a:r>
            <a:r>
              <a:rPr lang="en-GB" altLang="en-US">
                <a:sym typeface="Wingdings" pitchFamily="2" charset="2"/>
              </a:rPr>
              <a:t>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410822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34926-8C25-4585-A043-2A134CDE8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568" y="430623"/>
            <a:ext cx="6640675" cy="1814132"/>
          </a:xfrm>
        </p:spPr>
        <p:txBody>
          <a:bodyPr/>
          <a:lstStyle/>
          <a:p>
            <a:r>
              <a:rPr lang="en-GB" dirty="0"/>
              <a:t>Reminders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7BFB2-EB1B-4E89-9C30-3C12B2345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4078" y="2362714"/>
            <a:ext cx="9451806" cy="4046400"/>
          </a:xfrm>
        </p:spPr>
        <p:txBody>
          <a:bodyPr/>
          <a:lstStyle/>
          <a:p>
            <a:pPr marL="0" indent="0">
              <a:buClr>
                <a:srgbClr val="376092"/>
              </a:buClr>
              <a:buNone/>
            </a:pPr>
            <a:r>
              <a:rPr lang="en-GB" altLang="en-US" b="1" dirty="0">
                <a:solidFill>
                  <a:srgbClr val="0070C0"/>
                </a:solidFill>
              </a:rPr>
              <a:t>ALL is:</a:t>
            </a:r>
          </a:p>
          <a:p>
            <a:pPr marL="0" indent="0">
              <a:buClr>
                <a:srgbClr val="376092"/>
              </a:buClr>
            </a:pPr>
            <a:r>
              <a:rPr lang="en-GB" altLang="en-US" dirty="0">
                <a:solidFill>
                  <a:srgbClr val="7F7F7F"/>
                </a:solidFill>
              </a:rPr>
              <a:t> The major professional association for teachers of ALL languages, at ALL levels, in ALL sectors;   </a:t>
            </a:r>
          </a:p>
          <a:p>
            <a:pPr marL="0" indent="0">
              <a:buClr>
                <a:srgbClr val="376092"/>
              </a:buClr>
            </a:pPr>
            <a:r>
              <a:rPr lang="en-GB" altLang="en-US" dirty="0">
                <a:solidFill>
                  <a:srgbClr val="7F7F7F"/>
                </a:solidFill>
              </a:rPr>
              <a:t> Run by teachers, for teachers; </a:t>
            </a:r>
          </a:p>
          <a:p>
            <a:pPr marL="0" indent="0">
              <a:buClr>
                <a:srgbClr val="376092"/>
              </a:buClr>
            </a:pPr>
            <a:r>
              <a:rPr lang="en-GB" altLang="en-US" dirty="0">
                <a:solidFill>
                  <a:srgbClr val="7F7F7F"/>
                </a:solidFill>
              </a:rPr>
              <a:t> Completely independent - our sole purpose is to support and represent language teachers.</a:t>
            </a:r>
          </a:p>
        </p:txBody>
      </p:sp>
    </p:spTree>
    <p:extLst>
      <p:ext uri="{BB962C8B-B14F-4D97-AF65-F5344CB8AC3E}">
        <p14:creationId xmlns:p14="http://schemas.microsoft.com/office/powerpoint/2010/main" val="42144040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34926-8C25-4585-A043-2A134CDE8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568" y="430623"/>
            <a:ext cx="6640675" cy="1814132"/>
          </a:xfrm>
        </p:spPr>
        <p:txBody>
          <a:bodyPr/>
          <a:lstStyle/>
          <a:p>
            <a:r>
              <a:rPr lang="en-GB" dirty="0"/>
              <a:t>What does ALL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7BFB2-EB1B-4E89-9C30-3C12B2345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4078" y="2362714"/>
            <a:ext cx="9451806" cy="4046400"/>
          </a:xfrm>
        </p:spPr>
        <p:txBody>
          <a:bodyPr/>
          <a:lstStyle/>
          <a:p>
            <a:pPr marL="0" indent="0">
              <a:buClr>
                <a:srgbClr val="376092"/>
              </a:buClr>
              <a:buFont typeface="Arial" panose="020B0604020202020204" pitchFamily="34" charset="0"/>
              <a:buChar char="•"/>
              <a:defRPr/>
            </a:pPr>
            <a:r>
              <a:rPr lang="en-GB" altLang="en-US">
                <a:solidFill>
                  <a:srgbClr val="7F7F7F"/>
                </a:solidFill>
              </a:rPr>
              <a:t>Represents the interests of its members;  </a:t>
            </a:r>
          </a:p>
          <a:p>
            <a:pPr marL="0" indent="0">
              <a:buClr>
                <a:srgbClr val="376092"/>
              </a:buClr>
              <a:buFont typeface="Arial" panose="020B0604020202020204" pitchFamily="34" charset="0"/>
              <a:buChar char="•"/>
              <a:defRPr/>
            </a:pPr>
            <a:r>
              <a:rPr lang="en-GB" altLang="en-US">
                <a:solidFill>
                  <a:srgbClr val="7F7F7F"/>
                </a:solidFill>
              </a:rPr>
              <a:t> Provides information and support; </a:t>
            </a:r>
          </a:p>
          <a:p>
            <a:pPr marL="0" indent="0">
              <a:buClr>
                <a:srgbClr val="376092"/>
              </a:buClr>
              <a:buFont typeface="Arial" panose="020B0604020202020204" pitchFamily="34" charset="0"/>
              <a:buChar char="•"/>
              <a:defRPr/>
            </a:pPr>
            <a:r>
              <a:rPr lang="en-GB" altLang="en-US">
                <a:solidFill>
                  <a:srgbClr val="7F7F7F"/>
                </a:solidFill>
              </a:rPr>
              <a:t> Contributes to national debates;</a:t>
            </a:r>
          </a:p>
          <a:p>
            <a:pPr marL="0" indent="0">
              <a:buClr>
                <a:srgbClr val="376092"/>
              </a:buClr>
              <a:buFont typeface="Arial" panose="020B0604020202020204" pitchFamily="34" charset="0"/>
              <a:buChar char="•"/>
              <a:defRPr/>
            </a:pPr>
            <a:r>
              <a:rPr lang="en-GB" altLang="en-US">
                <a:solidFill>
                  <a:srgbClr val="7F7F7F"/>
                </a:solidFill>
              </a:rPr>
              <a:t> Produces regular publications, such as Languages Today magazine and journals;</a:t>
            </a:r>
          </a:p>
          <a:p>
            <a:pPr marL="0" indent="0">
              <a:buClr>
                <a:srgbClr val="376092"/>
              </a:buClr>
              <a:buFont typeface="Arial" panose="020B0604020202020204" pitchFamily="34" charset="0"/>
              <a:buChar char="•"/>
              <a:defRPr/>
            </a:pPr>
            <a:r>
              <a:rPr lang="en-GB" altLang="en-US">
                <a:solidFill>
                  <a:srgbClr val="7F7F7F"/>
                </a:solidFill>
              </a:rPr>
              <a:t> Runs training courses tailored to teachers’ needs;</a:t>
            </a:r>
          </a:p>
          <a:p>
            <a:pPr marL="0" indent="0">
              <a:buClr>
                <a:srgbClr val="376092"/>
              </a:buClr>
              <a:buFont typeface="Arial" panose="020B0604020202020204" pitchFamily="34" charset="0"/>
              <a:buChar char="•"/>
              <a:defRPr/>
            </a:pPr>
            <a:r>
              <a:rPr lang="en-GB" altLang="en-US">
                <a:solidFill>
                  <a:srgbClr val="7F7F7F"/>
                </a:solidFill>
              </a:rPr>
              <a:t> Runs the annual </a:t>
            </a:r>
            <a:r>
              <a:rPr lang="en-GB" altLang="en-US" b="1">
                <a:solidFill>
                  <a:srgbClr val="7F7F7F"/>
                </a:solidFill>
              </a:rPr>
              <a:t>Language World </a:t>
            </a:r>
            <a:r>
              <a:rPr lang="en-GB" altLang="en-US">
                <a:solidFill>
                  <a:srgbClr val="7F7F7F"/>
                </a:solidFill>
              </a:rPr>
              <a:t>conference. </a:t>
            </a:r>
            <a:endParaRPr lang="en-GB" altLang="en-US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4310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34926-8C25-4585-A043-2A134CDE8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568" y="430623"/>
            <a:ext cx="6640675" cy="1814132"/>
          </a:xfrm>
        </p:spPr>
        <p:txBody>
          <a:bodyPr/>
          <a:lstStyle/>
          <a:p>
            <a:r>
              <a:rPr lang="en-GB" dirty="0"/>
              <a:t>Why join ALL?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7BFB2-EB1B-4E89-9C30-3C12B2345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4078" y="2362714"/>
            <a:ext cx="9451806" cy="4046400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GB" sz="2300" b="1" dirty="0">
                <a:solidFill>
                  <a:schemeClr val="bg1">
                    <a:lumMod val="50000"/>
                  </a:schemeClr>
                </a:solidFill>
              </a:rPr>
              <a:t>- To be well informed: </a:t>
            </a:r>
            <a:r>
              <a:rPr lang="en-GB" sz="2300" dirty="0">
                <a:solidFill>
                  <a:schemeClr val="bg1">
                    <a:lumMod val="50000"/>
                  </a:schemeClr>
                </a:solidFill>
              </a:rPr>
              <a:t>Up to date with news and developments from the world of languages through our magazine, journals and weekly e-newsletter. </a:t>
            </a:r>
          </a:p>
          <a:p>
            <a:pPr marL="0" indent="0">
              <a:buNone/>
              <a:defRPr/>
            </a:pPr>
            <a:r>
              <a:rPr lang="en-GB" sz="2300" b="1" dirty="0">
                <a:solidFill>
                  <a:schemeClr val="bg1">
                    <a:lumMod val="50000"/>
                  </a:schemeClr>
                </a:solidFill>
              </a:rPr>
              <a:t>- To be networked: </a:t>
            </a:r>
            <a:r>
              <a:rPr lang="en-GB" sz="2300" dirty="0">
                <a:solidFill>
                  <a:schemeClr val="bg1">
                    <a:lumMod val="50000"/>
                  </a:schemeClr>
                </a:solidFill>
              </a:rPr>
              <a:t>Part of the national community of language teachers in the UK, providing support and encouragement. </a:t>
            </a:r>
          </a:p>
          <a:p>
            <a:pPr marL="0" indent="0">
              <a:buNone/>
              <a:defRPr/>
            </a:pPr>
            <a:r>
              <a:rPr lang="en-GB" sz="2300" b="1" dirty="0">
                <a:solidFill>
                  <a:schemeClr val="bg1">
                    <a:lumMod val="50000"/>
                  </a:schemeClr>
                </a:solidFill>
              </a:rPr>
              <a:t>- To be adaptable: </a:t>
            </a:r>
            <a:r>
              <a:rPr lang="en-GB" sz="2300" dirty="0">
                <a:solidFill>
                  <a:schemeClr val="bg1">
                    <a:lumMod val="50000"/>
                  </a:schemeClr>
                </a:solidFill>
              </a:rPr>
              <a:t>Discovering and applying new teaching methods, resources and technologies, from other teachers eager to share their practice.</a:t>
            </a:r>
          </a:p>
          <a:p>
            <a:pPr marL="0" indent="0">
              <a:buNone/>
              <a:defRPr/>
            </a:pPr>
            <a:r>
              <a:rPr lang="en-GB" sz="2300" b="1" dirty="0">
                <a:solidFill>
                  <a:schemeClr val="bg1">
                    <a:lumMod val="50000"/>
                  </a:schemeClr>
                </a:solidFill>
              </a:rPr>
              <a:t>- To be proactive: </a:t>
            </a:r>
            <a:r>
              <a:rPr lang="en-GB" sz="2300" dirty="0">
                <a:solidFill>
                  <a:schemeClr val="bg1">
                    <a:lumMod val="50000"/>
                  </a:schemeClr>
                </a:solidFill>
              </a:rPr>
              <a:t>Taking control of your own professional development, and taking advantage of the many training events on offer.</a:t>
            </a:r>
          </a:p>
          <a:p>
            <a:pPr marL="0" indent="0">
              <a:buNone/>
              <a:defRPr/>
            </a:pPr>
            <a:r>
              <a:rPr lang="en-GB" sz="2300" b="1" dirty="0">
                <a:solidFill>
                  <a:schemeClr val="bg1">
                    <a:lumMod val="50000"/>
                  </a:schemeClr>
                </a:solidFill>
              </a:rPr>
              <a:t>- To be motivated: </a:t>
            </a:r>
            <a:r>
              <a:rPr lang="en-GB" sz="2300" dirty="0">
                <a:solidFill>
                  <a:schemeClr val="bg1">
                    <a:lumMod val="50000"/>
                  </a:schemeClr>
                </a:solidFill>
              </a:rPr>
              <a:t>With regular boosts of ideas and inspiration, keeping you on the top of your game, and reminding you why you became a teacher!</a:t>
            </a:r>
          </a:p>
          <a:p>
            <a:endParaRPr lang="en-GB" sz="2300" dirty="0"/>
          </a:p>
        </p:txBody>
      </p:sp>
    </p:spTree>
    <p:extLst>
      <p:ext uri="{BB962C8B-B14F-4D97-AF65-F5344CB8AC3E}">
        <p14:creationId xmlns:p14="http://schemas.microsoft.com/office/powerpoint/2010/main" val="13167718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34926-8C25-4585-A043-2A134CDE8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568" y="430623"/>
            <a:ext cx="6640675" cy="1814132"/>
          </a:xfrm>
        </p:spPr>
        <p:txBody>
          <a:bodyPr/>
          <a:lstStyle/>
          <a:p>
            <a:r>
              <a:rPr lang="en-GB" dirty="0"/>
              <a:t>What do members get?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7BFB2-EB1B-4E89-9C30-3C12B2345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4078" y="2362714"/>
            <a:ext cx="9451806" cy="4046400"/>
          </a:xfrm>
        </p:spPr>
        <p:txBody>
          <a:bodyPr>
            <a:normAutofit fontScale="92500" lnSpcReduction="20000"/>
          </a:bodyPr>
          <a:lstStyle/>
          <a:p>
            <a:pPr marL="0" indent="0">
              <a:buClr>
                <a:srgbClr val="376092"/>
              </a:buClr>
            </a:pPr>
            <a:r>
              <a:rPr lang="en-GB" altLang="en-US" dirty="0">
                <a:solidFill>
                  <a:srgbClr val="7F7F7F"/>
                </a:solidFill>
              </a:rPr>
              <a:t> Regular issues of Languages Today magazine;</a:t>
            </a:r>
          </a:p>
          <a:p>
            <a:pPr marL="0" indent="0">
              <a:buClr>
                <a:srgbClr val="376092"/>
              </a:buClr>
            </a:pPr>
            <a:r>
              <a:rPr lang="en-GB" altLang="en-US" dirty="0">
                <a:solidFill>
                  <a:srgbClr val="7F7F7F"/>
                </a:solidFill>
              </a:rPr>
              <a:t> Copies of </a:t>
            </a:r>
            <a:r>
              <a:rPr lang="en-GB" altLang="en-US" dirty="0" err="1">
                <a:solidFill>
                  <a:srgbClr val="7F7F7F"/>
                </a:solidFill>
              </a:rPr>
              <a:t>ALLnet</a:t>
            </a:r>
            <a:r>
              <a:rPr lang="en-GB" altLang="en-US" dirty="0">
                <a:solidFill>
                  <a:srgbClr val="7F7F7F"/>
                </a:solidFill>
              </a:rPr>
              <a:t>, our weekly e-newsletter;</a:t>
            </a:r>
          </a:p>
          <a:p>
            <a:pPr marL="0" indent="0">
              <a:buClr>
                <a:srgbClr val="376092"/>
              </a:buClr>
            </a:pPr>
            <a:r>
              <a:rPr lang="en-GB" altLang="en-US" dirty="0">
                <a:solidFill>
                  <a:srgbClr val="7F7F7F"/>
                </a:solidFill>
              </a:rPr>
              <a:t> Online access to our members’ area, and electronic issues of our journals; </a:t>
            </a:r>
          </a:p>
          <a:p>
            <a:pPr marL="0" indent="0">
              <a:buClr>
                <a:srgbClr val="376092"/>
              </a:buClr>
            </a:pPr>
            <a:r>
              <a:rPr lang="en-GB" altLang="en-US" dirty="0">
                <a:solidFill>
                  <a:srgbClr val="7F7F7F"/>
                </a:solidFill>
              </a:rPr>
              <a:t> Discounted or free training courses around the country, tailored to your needs;</a:t>
            </a:r>
          </a:p>
          <a:p>
            <a:pPr marL="0" indent="0">
              <a:buClr>
                <a:srgbClr val="376092"/>
              </a:buClr>
            </a:pPr>
            <a:r>
              <a:rPr lang="en-GB" altLang="en-US" dirty="0">
                <a:solidFill>
                  <a:srgbClr val="7F7F7F"/>
                </a:solidFill>
              </a:rPr>
              <a:t> Great special offers from our Corporate Members; and </a:t>
            </a:r>
          </a:p>
          <a:p>
            <a:pPr marL="0" indent="0">
              <a:buClr>
                <a:srgbClr val="376092"/>
              </a:buClr>
            </a:pPr>
            <a:r>
              <a:rPr lang="en-GB" altLang="en-US" dirty="0">
                <a:solidFill>
                  <a:srgbClr val="7F7F7F"/>
                </a:solidFill>
              </a:rPr>
              <a:t> Big discounts on delegate fees for our annual conference, Language World.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76484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34926-8C25-4585-A043-2A134CDE8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568" y="430623"/>
            <a:ext cx="6640675" cy="1814132"/>
          </a:xfrm>
        </p:spPr>
        <p:txBody>
          <a:bodyPr/>
          <a:lstStyle/>
          <a:p>
            <a:r>
              <a:rPr lang="en-GB" dirty="0"/>
              <a:t>Primary 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7BFB2-EB1B-4E89-9C30-3C12B2345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4078" y="2362714"/>
            <a:ext cx="9451806" cy="4046400"/>
          </a:xfrm>
        </p:spPr>
        <p:txBody>
          <a:bodyPr/>
          <a:lstStyle/>
          <a:p>
            <a:r>
              <a:rPr lang="en-GB" altLang="en-US"/>
              <a:t>Heavily discounted</a:t>
            </a:r>
          </a:p>
          <a:p>
            <a:r>
              <a:rPr lang="en-GB" altLang="en-US"/>
              <a:t>Currently just £50 per year</a:t>
            </a:r>
          </a:p>
          <a:p>
            <a:r>
              <a:rPr lang="en-US" altLang="en-US">
                <a:hlinkClick r:id="rId2"/>
              </a:rPr>
              <a:t>www.all-languages.org.uk/join/join_us/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47278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34926-8C25-4585-A043-2A134CDE8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568" y="430623"/>
            <a:ext cx="6640675" cy="1814132"/>
          </a:xfrm>
        </p:spPr>
        <p:txBody>
          <a:bodyPr/>
          <a:lstStyle/>
          <a:p>
            <a:r>
              <a:rPr lang="en-GB" dirty="0"/>
              <a:t>Have you had refreshment?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7BFB2-EB1B-4E89-9C30-3C12B2345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4078" y="2362714"/>
            <a:ext cx="9451806" cy="4046400"/>
          </a:xfrm>
        </p:spPr>
        <p:txBody>
          <a:bodyPr/>
          <a:lstStyle/>
          <a:p>
            <a:r>
              <a:rPr lang="en-GB" altLang="en-US" dirty="0">
                <a:latin typeface="Calibri" pitchFamily="34" charset="0"/>
              </a:rPr>
              <a:t>We are very grateful to the Primary Hub coordinator for putting on this event, and to the host institution for their hospitality.</a:t>
            </a:r>
          </a:p>
          <a:p>
            <a:endParaRPr lang="en-GB" altLang="en-US" dirty="0">
              <a:latin typeface="Calibri" pitchFamily="34" charset="0"/>
            </a:endParaRPr>
          </a:p>
          <a:p>
            <a:r>
              <a:rPr lang="en-GB" altLang="en-US" dirty="0">
                <a:latin typeface="Calibri" pitchFamily="34" charset="0"/>
              </a:rPr>
              <a:t>Please make a contribution to the cost of refreshments </a:t>
            </a:r>
            <a:r>
              <a:rPr lang="en-GB" altLang="en-US" dirty="0">
                <a:latin typeface="Calibri" pitchFamily="34" charset="0"/>
                <a:sym typeface="Wingdings" pitchFamily="2" charset="2"/>
              </a:rPr>
              <a:t></a:t>
            </a:r>
            <a:endParaRPr lang="en-GB" altLang="en-US" dirty="0">
              <a:latin typeface="Calibri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26413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34926-8C25-4585-A043-2A134CDE8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568" y="430623"/>
            <a:ext cx="6640675" cy="1814132"/>
          </a:xfrm>
        </p:spPr>
        <p:txBody>
          <a:bodyPr/>
          <a:lstStyle/>
          <a:p>
            <a:r>
              <a:rPr lang="en-GB" dirty="0"/>
              <a:t>How do I join ALL?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7BFB2-EB1B-4E89-9C30-3C12B2345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4078" y="2362714"/>
            <a:ext cx="9451806" cy="4046400"/>
          </a:xfrm>
        </p:spPr>
        <p:txBody>
          <a:bodyPr>
            <a:normAutofit fontScale="92500" lnSpcReduction="10000"/>
          </a:bodyPr>
          <a:lstStyle/>
          <a:p>
            <a:pPr marL="0" indent="0">
              <a:buClr>
                <a:srgbClr val="376092"/>
              </a:buClr>
            </a:pPr>
            <a:r>
              <a:rPr lang="en-GB" altLang="en-US" dirty="0">
                <a:solidFill>
                  <a:srgbClr val="7F7F7F"/>
                </a:solidFill>
              </a:rPr>
              <a:t> </a:t>
            </a:r>
            <a:r>
              <a:rPr lang="en-GB" altLang="en-US" b="1" dirty="0">
                <a:solidFill>
                  <a:srgbClr val="7F7F7F"/>
                </a:solidFill>
              </a:rPr>
              <a:t>Online </a:t>
            </a:r>
            <a:r>
              <a:rPr lang="en-GB" altLang="en-US" dirty="0">
                <a:solidFill>
                  <a:srgbClr val="7F7F7F"/>
                </a:solidFill>
              </a:rPr>
              <a:t>– at </a:t>
            </a:r>
            <a:r>
              <a:rPr lang="en-GB" altLang="en-US" dirty="0">
                <a:solidFill>
                  <a:srgbClr val="7F7F7F"/>
                </a:solidFill>
                <a:hlinkClick r:id="rId3"/>
              </a:rPr>
              <a:t>www.all-languages.org.uk</a:t>
            </a:r>
            <a:r>
              <a:rPr lang="en-GB" altLang="en-US" dirty="0">
                <a:solidFill>
                  <a:srgbClr val="7F7F7F"/>
                </a:solidFill>
              </a:rPr>
              <a:t>; </a:t>
            </a:r>
          </a:p>
          <a:p>
            <a:pPr marL="0" indent="0">
              <a:buClr>
                <a:srgbClr val="376092"/>
              </a:buClr>
            </a:pPr>
            <a:r>
              <a:rPr lang="en-GB" altLang="en-US" dirty="0">
                <a:solidFill>
                  <a:srgbClr val="7F7F7F"/>
                </a:solidFill>
              </a:rPr>
              <a:t> </a:t>
            </a:r>
            <a:r>
              <a:rPr lang="en-GB" altLang="en-US" b="1" dirty="0">
                <a:solidFill>
                  <a:srgbClr val="7F7F7F"/>
                </a:solidFill>
              </a:rPr>
              <a:t>By telephone</a:t>
            </a:r>
            <a:r>
              <a:rPr lang="en-GB" altLang="en-US" dirty="0">
                <a:solidFill>
                  <a:srgbClr val="7F7F7F"/>
                </a:solidFill>
              </a:rPr>
              <a:t> – </a:t>
            </a:r>
            <a:r>
              <a:rPr lang="en-GB" altLang="en-US">
                <a:solidFill>
                  <a:srgbClr val="7F7F7F"/>
                </a:solidFill>
              </a:rPr>
              <a:t>on </a:t>
            </a:r>
            <a:r>
              <a:rPr lang="en-US">
                <a:solidFill>
                  <a:schemeClr val="tx1"/>
                </a:solidFill>
              </a:rPr>
              <a:t>01332 227779</a:t>
            </a:r>
            <a:r>
              <a:rPr lang="en-GB" altLang="en-US">
                <a:solidFill>
                  <a:srgbClr val="7F7F7F"/>
                </a:solidFill>
              </a:rPr>
              <a:t>; </a:t>
            </a:r>
            <a:endParaRPr lang="en-GB" altLang="en-US" dirty="0">
              <a:solidFill>
                <a:srgbClr val="7F7F7F"/>
              </a:solidFill>
            </a:endParaRPr>
          </a:p>
          <a:p>
            <a:pPr marL="0" indent="0">
              <a:buClr>
                <a:srgbClr val="376092"/>
              </a:buClr>
            </a:pPr>
            <a:r>
              <a:rPr lang="en-GB" altLang="en-US" dirty="0">
                <a:solidFill>
                  <a:srgbClr val="7F7F7F"/>
                </a:solidFill>
              </a:rPr>
              <a:t> </a:t>
            </a:r>
            <a:r>
              <a:rPr lang="en-GB" altLang="en-US" b="1" dirty="0">
                <a:solidFill>
                  <a:srgbClr val="7F7F7F"/>
                </a:solidFill>
              </a:rPr>
              <a:t>By email </a:t>
            </a:r>
            <a:r>
              <a:rPr lang="en-GB" altLang="en-US" dirty="0">
                <a:solidFill>
                  <a:srgbClr val="7F7F7F"/>
                </a:solidFill>
              </a:rPr>
              <a:t>– to </a:t>
            </a:r>
            <a:r>
              <a:rPr lang="en-GB" altLang="en-US" dirty="0">
                <a:solidFill>
                  <a:srgbClr val="7F7F7F"/>
                </a:solidFill>
                <a:hlinkClick r:id="rId4"/>
              </a:rPr>
              <a:t>info@all-languages.org.uk</a:t>
            </a:r>
            <a:r>
              <a:rPr lang="en-GB" altLang="en-US" dirty="0">
                <a:solidFill>
                  <a:srgbClr val="7F7F7F"/>
                </a:solidFill>
              </a:rPr>
              <a:t>;</a:t>
            </a:r>
          </a:p>
          <a:p>
            <a:pPr marL="0" indent="0">
              <a:buClr>
                <a:srgbClr val="376092"/>
              </a:buClr>
            </a:pPr>
            <a:r>
              <a:rPr lang="en-GB" altLang="en-US" b="1" dirty="0">
                <a:solidFill>
                  <a:srgbClr val="7F7F7F"/>
                </a:solidFill>
              </a:rPr>
              <a:t> By post </a:t>
            </a:r>
            <a:r>
              <a:rPr lang="en-GB" altLang="en-US" dirty="0">
                <a:solidFill>
                  <a:srgbClr val="7F7F7F"/>
                </a:solidFill>
              </a:rPr>
              <a:t>– to: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GB" altLang="en-US" sz="1600" dirty="0">
                <a:solidFill>
                  <a:srgbClr val="7F7F7F"/>
                </a:solidFill>
              </a:rPr>
              <a:t> 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GB" altLang="en-US" dirty="0">
                <a:solidFill>
                  <a:srgbClr val="7F7F7F"/>
                </a:solidFill>
              </a:rPr>
              <a:t>Association for Language Learning</a:t>
            </a:r>
            <a:r>
              <a:rPr lang="en-GB" altLang="en-US">
                <a:solidFill>
                  <a:srgbClr val="7F7F7F"/>
                </a:solidFill>
              </a:rPr>
              <a:t>, 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/>
              <a:t>1A Duffield Road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/>
              <a:t>Little Eaton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/>
              <a:t>Derby DE21 5DR</a:t>
            </a:r>
          </a:p>
          <a:p>
            <a:pPr marL="0" indent="0">
              <a:spcBef>
                <a:spcPct val="0"/>
              </a:spcBef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6423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34926-8C25-4585-A043-2A134CDE8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568" y="430623"/>
            <a:ext cx="6640675" cy="1814132"/>
          </a:xfrm>
        </p:spPr>
        <p:txBody>
          <a:bodyPr/>
          <a:lstStyle/>
          <a:p>
            <a:r>
              <a:rPr lang="en-GB" dirty="0"/>
              <a:t>Contents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7BFB2-EB1B-4E89-9C30-3C12B2345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4078" y="2244754"/>
            <a:ext cx="9451806" cy="416435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Have you heard about … ALL’s Primary November?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Have you seen … Languages Today  Primary Supplement?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Have you explored … the new look ALL Primary Zone? 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Have you heard of … ALLNE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EDoL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competition? 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Have you talked about …. Curriculum and inspection?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Have you read ... ALL Local Handbook?</a:t>
            </a:r>
          </a:p>
        </p:txBody>
      </p:sp>
    </p:spTree>
    <p:extLst>
      <p:ext uri="{BB962C8B-B14F-4D97-AF65-F5344CB8AC3E}">
        <p14:creationId xmlns:p14="http://schemas.microsoft.com/office/powerpoint/2010/main" val="1399790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34926-8C25-4585-A043-2A134CDE8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568" y="430623"/>
            <a:ext cx="6640675" cy="1814132"/>
          </a:xfrm>
        </p:spPr>
        <p:txBody>
          <a:bodyPr/>
          <a:lstStyle/>
          <a:p>
            <a:r>
              <a:rPr lang="en-GB" dirty="0"/>
              <a:t>Contents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7BFB2-EB1B-4E89-9C30-3C12B2345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4078" y="2244754"/>
            <a:ext cx="9451806" cy="41643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Have you heard about … #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Lovemylanguage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Do you know about … CLIL?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Have you thought about … Language World 2020?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Are you going to … Language Show 2019? 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Do you know about … RIPL?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Can you guess what …  ESWASIMSOW is?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897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34926-8C25-4585-A043-2A134CDE8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568" y="430623"/>
            <a:ext cx="6640675" cy="1814132"/>
          </a:xfrm>
        </p:spPr>
        <p:txBody>
          <a:bodyPr/>
          <a:lstStyle/>
          <a:p>
            <a:r>
              <a:rPr lang="en-GB" dirty="0"/>
              <a:t>ALL Primary November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7BFB2-EB1B-4E89-9C30-3C12B2345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4078" y="2362714"/>
            <a:ext cx="9451806" cy="4046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Two events for Primary Languages ! </a:t>
            </a:r>
          </a:p>
          <a:p>
            <a:pPr marL="0" indent="0">
              <a:buNone/>
            </a:pPr>
            <a:r>
              <a:rPr lang="en-GB" dirty="0"/>
              <a:t>SPLS in Wokingham 9 Nov.</a:t>
            </a:r>
          </a:p>
          <a:p>
            <a:r>
              <a:rPr lang="en-US" dirty="0">
                <a:hlinkClick r:id="rId3"/>
              </a:rPr>
              <a:t>https://www.all-languages.org.uk/event/all-southern-primary-languages-show/</a:t>
            </a:r>
            <a:endParaRPr lang="en-US" dirty="0"/>
          </a:p>
          <a:p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/>
              <a:t>NPLS in York on 30 Nov.</a:t>
            </a:r>
            <a:endParaRPr lang="en-US" dirty="0"/>
          </a:p>
          <a:p>
            <a:r>
              <a:rPr lang="en-US" dirty="0">
                <a:hlinkClick r:id="rId4"/>
              </a:rPr>
              <a:t>https://www.all-languages.org.uk/event/northern-primary-languages-show/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5331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28CE7-70A8-485C-A35E-0441EF395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6140" y="465057"/>
            <a:ext cx="5818793" cy="1734022"/>
          </a:xfrm>
        </p:spPr>
        <p:txBody>
          <a:bodyPr/>
          <a:lstStyle/>
          <a:p>
            <a:r>
              <a:rPr lang="en-GB" i="1" dirty="0"/>
              <a:t>Languages Today </a:t>
            </a:r>
            <a:r>
              <a:rPr lang="en-GB" dirty="0"/>
              <a:t>magazine : Ambition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AB66B-95D5-4A67-9BB1-34814A0A8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6140" y="2417475"/>
            <a:ext cx="9575476" cy="4264333"/>
          </a:xfrm>
        </p:spPr>
        <p:txBody>
          <a:bodyPr/>
          <a:lstStyle/>
          <a:p>
            <a:r>
              <a:rPr lang="en-GB" dirty="0"/>
              <a:t>Curriculum planning</a:t>
            </a:r>
          </a:p>
          <a:p>
            <a:r>
              <a:rPr lang="en-GB" dirty="0"/>
              <a:t>Challenges for learners</a:t>
            </a:r>
          </a:p>
          <a:p>
            <a:r>
              <a:rPr lang="en-GB" dirty="0"/>
              <a:t>Phonics in KS3</a:t>
            </a:r>
          </a:p>
          <a:p>
            <a:r>
              <a:rPr lang="en-GB" dirty="0"/>
              <a:t>Challenging reading texts</a:t>
            </a:r>
          </a:p>
          <a:p>
            <a:r>
              <a:rPr lang="en-GB" dirty="0"/>
              <a:t>International experiences</a:t>
            </a:r>
          </a:p>
          <a:p>
            <a:r>
              <a:rPr lang="en-GB" dirty="0"/>
              <a:t>+ Primary supplement</a:t>
            </a:r>
          </a:p>
        </p:txBody>
      </p:sp>
    </p:spTree>
    <p:extLst>
      <p:ext uri="{BB962C8B-B14F-4D97-AF65-F5344CB8AC3E}">
        <p14:creationId xmlns:p14="http://schemas.microsoft.com/office/powerpoint/2010/main" val="1720616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34926-8C25-4585-A043-2A134CDE8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0653" y="570705"/>
            <a:ext cx="6347429" cy="1734022"/>
          </a:xfrm>
        </p:spPr>
        <p:txBody>
          <a:bodyPr/>
          <a:lstStyle/>
          <a:p>
            <a:r>
              <a:rPr lang="en-GB" dirty="0"/>
              <a:t>Have you explored … Primary Supplement / Primary Zone?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7BFB2-EB1B-4E89-9C30-3C12B2345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3124" y="2417477"/>
            <a:ext cx="9034424" cy="3867715"/>
          </a:xfrm>
        </p:spPr>
        <p:txBody>
          <a:bodyPr/>
          <a:lstStyle/>
          <a:p>
            <a:r>
              <a:rPr lang="en-GB" dirty="0"/>
              <a:t>Supplement: Introduction from Ofsted</a:t>
            </a:r>
          </a:p>
          <a:p>
            <a:r>
              <a:rPr lang="en-GB" dirty="0"/>
              <a:t>Free online support from cultural partners : French, Spanish, German, Latin, Japanese</a:t>
            </a:r>
          </a:p>
          <a:p>
            <a:r>
              <a:rPr lang="en-GB" dirty="0"/>
              <a:t>Free online Support from ALL: Guidance on e.g. assessment, progression </a:t>
            </a:r>
          </a:p>
          <a:p>
            <a:r>
              <a:rPr lang="en-GB" dirty="0"/>
              <a:t>Support from British Council</a:t>
            </a:r>
          </a:p>
          <a:p>
            <a:r>
              <a:rPr lang="en-GB" i="1" dirty="0"/>
              <a:t>Pass it on!</a:t>
            </a:r>
          </a:p>
        </p:txBody>
      </p:sp>
    </p:spTree>
    <p:extLst>
      <p:ext uri="{BB962C8B-B14F-4D97-AF65-F5344CB8AC3E}">
        <p14:creationId xmlns:p14="http://schemas.microsoft.com/office/powerpoint/2010/main" val="2935626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0569" y="430623"/>
            <a:ext cx="5490680" cy="1814132"/>
          </a:xfrm>
        </p:spPr>
        <p:txBody>
          <a:bodyPr/>
          <a:lstStyle/>
          <a:p>
            <a:r>
              <a:rPr lang="en-GB" dirty="0" err="1"/>
              <a:t>EDoL</a:t>
            </a:r>
            <a:r>
              <a:rPr lang="en-GB" dirty="0"/>
              <a:t> writing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0569" y="2417475"/>
            <a:ext cx="9621047" cy="4264333"/>
          </a:xfrm>
        </p:spPr>
        <p:txBody>
          <a:bodyPr/>
          <a:lstStyle/>
          <a:p>
            <a:r>
              <a:rPr lang="en-GB" dirty="0"/>
              <a:t>ALLNE Judges thank everyone who sent in entries this year – from KS1 up to A-level !</a:t>
            </a:r>
          </a:p>
          <a:p>
            <a:r>
              <a:rPr lang="en-GB" dirty="0"/>
              <a:t>Results will appear in November</a:t>
            </a:r>
          </a:p>
          <a:p>
            <a:r>
              <a:rPr lang="en-GB" dirty="0"/>
              <a:t>This year the theme was ‘A magical trip’ which learners interpreted very widely  </a:t>
            </a:r>
            <a:endParaRPr lang="en-GB" b="1" dirty="0"/>
          </a:p>
          <a:p>
            <a:r>
              <a:rPr lang="en-GB" b="1" dirty="0"/>
              <a:t>Do you have ideas for a title for next year?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87127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8729</TotalTime>
  <Words>1724</Words>
  <Application>Microsoft Office PowerPoint</Application>
  <PresentationFormat>Custom</PresentationFormat>
  <Paragraphs>217</Paragraphs>
  <Slides>30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Arial</vt:lpstr>
      <vt:lpstr>Calibri</vt:lpstr>
      <vt:lpstr>Office Theme</vt:lpstr>
      <vt:lpstr>Primary Hub Roadshow</vt:lpstr>
      <vt:lpstr>Notes</vt:lpstr>
      <vt:lpstr>Have you had refreshment?  </vt:lpstr>
      <vt:lpstr>Contents 1</vt:lpstr>
      <vt:lpstr>Contents 2</vt:lpstr>
      <vt:lpstr>ALL Primary November</vt:lpstr>
      <vt:lpstr>Languages Today magazine : Ambition </vt:lpstr>
      <vt:lpstr>Have you explored … Primary Supplement / Primary Zone? </vt:lpstr>
      <vt:lpstr>EDoL writing competition</vt:lpstr>
      <vt:lpstr>Have you talked about …. 1?</vt:lpstr>
      <vt:lpstr>Also on the website</vt:lpstr>
      <vt:lpstr>Have you talked about ….2?</vt:lpstr>
      <vt:lpstr>Have you talked about … 3? ‘Deep Dive’ </vt:lpstr>
      <vt:lpstr> ALL Local  Handbook </vt:lpstr>
      <vt:lpstr>#Lovemy(Language)</vt:lpstr>
      <vt:lpstr>Do you know about … CLIL?</vt:lpstr>
      <vt:lpstr>Have you thought about … Language World 2020 </vt:lpstr>
      <vt:lpstr>Are you going to … Language Show?</vt:lpstr>
      <vt:lpstr>Language Show </vt:lpstr>
      <vt:lpstr>Have you thought about … Primary Languages Policy in England - Making it happen!  </vt:lpstr>
      <vt:lpstr>RIPL newsletter</vt:lpstr>
      <vt:lpstr>Can you guess what …  ESWASIMSOW is?</vt:lpstr>
      <vt:lpstr>These Roadshows</vt:lpstr>
      <vt:lpstr>Have you contributed?</vt:lpstr>
      <vt:lpstr>Reminders</vt:lpstr>
      <vt:lpstr>What does ALL do?</vt:lpstr>
      <vt:lpstr>Why join ALL?</vt:lpstr>
      <vt:lpstr>What do members get?</vt:lpstr>
      <vt:lpstr>Primary membership</vt:lpstr>
      <vt:lpstr>How do I join ALL?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Laptop5</dc:creator>
  <cp:lastModifiedBy>Clodagh Howcroft</cp:lastModifiedBy>
  <cp:revision>88</cp:revision>
  <dcterms:created xsi:type="dcterms:W3CDTF">2017-08-07T12:00:19Z</dcterms:created>
  <dcterms:modified xsi:type="dcterms:W3CDTF">2019-10-29T19:14:43Z</dcterms:modified>
</cp:coreProperties>
</file>