
<file path=[Content_Types].xml><?xml version="1.0" encoding="utf-8"?>
<Types xmlns="http://schemas.openxmlformats.org/package/2006/content-types">
  <Default Extension="jpeg" ContentType="image/jpeg"/>
  <Default Extension="jp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8"/>
  </p:notesMasterIdLst>
  <p:sldIdLst>
    <p:sldId id="274" r:id="rId2"/>
    <p:sldId id="283" r:id="rId3"/>
    <p:sldId id="307" r:id="rId4"/>
    <p:sldId id="324" r:id="rId5"/>
    <p:sldId id="329" r:id="rId6"/>
    <p:sldId id="323" r:id="rId7"/>
    <p:sldId id="310" r:id="rId8"/>
    <p:sldId id="311" r:id="rId9"/>
    <p:sldId id="327" r:id="rId10"/>
    <p:sldId id="309" r:id="rId11"/>
    <p:sldId id="321" r:id="rId12"/>
    <p:sldId id="328" r:id="rId13"/>
    <p:sldId id="312" r:id="rId14"/>
    <p:sldId id="330" r:id="rId15"/>
    <p:sldId id="331" r:id="rId16"/>
    <p:sldId id="332" r:id="rId17"/>
    <p:sldId id="313" r:id="rId18"/>
    <p:sldId id="326" r:id="rId19"/>
    <p:sldId id="315" r:id="rId20"/>
    <p:sldId id="325" r:id="rId21"/>
    <p:sldId id="314" r:id="rId22"/>
    <p:sldId id="317" r:id="rId23"/>
    <p:sldId id="303" r:id="rId24"/>
    <p:sldId id="304" r:id="rId25"/>
    <p:sldId id="305" r:id="rId26"/>
    <p:sldId id="306" r:id="rId27"/>
    <p:sldId id="319" r:id="rId28"/>
    <p:sldId id="322" r:id="rId29"/>
    <p:sldId id="300" r:id="rId30"/>
    <p:sldId id="318" r:id="rId31"/>
    <p:sldId id="290" r:id="rId32"/>
    <p:sldId id="291" r:id="rId33"/>
    <p:sldId id="292" r:id="rId34"/>
    <p:sldId id="293" r:id="rId35"/>
    <p:sldId id="294" r:id="rId36"/>
    <p:sldId id="295" r:id="rId3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03" autoAdjust="0"/>
    <p:restoredTop sz="76412" autoAdjust="0"/>
  </p:normalViewPr>
  <p:slideViewPr>
    <p:cSldViewPr snapToGrid="0">
      <p:cViewPr varScale="1">
        <p:scale>
          <a:sx n="92" d="100"/>
          <a:sy n="92" d="100"/>
        </p:scale>
        <p:origin x="124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F983E0-7708-4AC6-B0D2-5917AFCCF195}" type="datetimeFigureOut">
              <a:rPr lang="en-GB" smtClean="0"/>
              <a:t>02/06/2020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50E8AD-8DBE-4B67-AF2B-B0CC347FA5B5}" type="slidenum">
              <a:rPr lang="en-GB" smtClean="0"/>
              <a:t>‹#›</a:t>
            </a:fld>
            <a:endParaRPr lang="en-GB"/>
          </a:p>
        </p:txBody>
      </p:sp>
    </p:spTree>
    <p:extLst>
      <p:ext uri="{BB962C8B-B14F-4D97-AF65-F5344CB8AC3E}">
        <p14:creationId xmlns:p14="http://schemas.microsoft.com/office/powerpoint/2010/main" val="939517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all-languages.org.uk/all-local/support-branches-networks-primary-hubs/"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all-languages.org.uk/secondary/"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mailto:ccooney@all-languages.org.uk" TargetMode="External"/><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all-languages.org.uk/teacher-briefings/teacher-briefing-23-cultural-capital/"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Roadshow was compiled for ALL Council (by Steven Fawkes) in </a:t>
            </a:r>
          </a:p>
          <a:p>
            <a:endParaRPr lang="en-GB" dirty="0"/>
          </a:p>
          <a:p>
            <a:pPr eaLnBrk="1" hangingPunct="1">
              <a:spcBef>
                <a:spcPct val="0"/>
              </a:spcBef>
            </a:pPr>
            <a:r>
              <a:rPr lang="en-GB" altLang="en-US" dirty="0"/>
              <a:t>Previous Roadshows are archived here : </a:t>
            </a:r>
            <a:r>
              <a:rPr lang="en-US" dirty="0">
                <a:hlinkClick r:id="rId3"/>
              </a:rPr>
              <a:t>https://www.all-languages.org.uk/all-local/support-branches-networks-primary-hubs/</a:t>
            </a:r>
            <a:endParaRPr lang="en-GB" altLang="en-US" dirty="0"/>
          </a:p>
          <a:p>
            <a:pPr eaLnBrk="1" hangingPunct="1">
              <a:spcBef>
                <a:spcPct val="0"/>
              </a:spcBef>
            </a:pPr>
            <a:endParaRPr lang="en-GB" dirty="0"/>
          </a:p>
          <a:p>
            <a:pPr eaLnBrk="1" hangingPunct="1">
              <a:spcBef>
                <a:spcPct val="0"/>
              </a:spcBef>
            </a:pPr>
            <a:r>
              <a:rPr lang="en-GB" dirty="0"/>
              <a:t>Roadshows are now a member benefit and are now reserved for member access only</a:t>
            </a:r>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DE8598-B253-4CF0-9705-0BD172EA3B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67279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‘Common elements of classroom practice in Language lessons - listening to each other, listening for gist, tone and detail, taking turns to speak, speaking clearly and carefully, justifying opinions - are all elements of active participation as a citizen.</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exploration of other people’s lifestyles, customs and social </a:t>
            </a:r>
            <a:r>
              <a:rPr lang="en-US" sz="1200" kern="1200" dirty="0" err="1">
                <a:solidFill>
                  <a:schemeClr val="tx1"/>
                </a:solidFill>
                <a:effectLst/>
                <a:latin typeface="+mn-lt"/>
                <a:ea typeface="+mn-ea"/>
                <a:cs typeface="+mn-cs"/>
              </a:rPr>
              <a:t>behaviours</a:t>
            </a:r>
            <a:r>
              <a:rPr lang="en-US" sz="1200" kern="1200" dirty="0">
                <a:solidFill>
                  <a:schemeClr val="tx1"/>
                </a:solidFill>
                <a:effectLst/>
                <a:latin typeface="+mn-lt"/>
                <a:ea typeface="+mn-ea"/>
                <a:cs typeface="+mn-cs"/>
              </a:rPr>
              <a:t> introduce learners from a young age to notions of difference and tolerance.</a:t>
            </a:r>
          </a:p>
          <a:p>
            <a:r>
              <a:rPr lang="en-US" sz="1200" kern="1200" dirty="0">
                <a:solidFill>
                  <a:schemeClr val="tx1"/>
                </a:solidFill>
                <a:effectLst/>
                <a:latin typeface="+mn-lt"/>
                <a:ea typeface="+mn-ea"/>
                <a:cs typeface="+mn-cs"/>
              </a:rPr>
              <a:t>Authentic texts in audio, video, speech and writing bring thinking from around the world to the attention of students.</a:t>
            </a:r>
          </a:p>
          <a:p>
            <a:r>
              <a:rPr lang="en-US" sz="1200" kern="1200" dirty="0">
                <a:solidFill>
                  <a:schemeClr val="tx1"/>
                </a:solidFill>
                <a:effectLst/>
                <a:latin typeface="+mn-lt"/>
                <a:ea typeface="+mn-ea"/>
                <a:cs typeface="+mn-cs"/>
              </a:rPr>
              <a:t>Requiring learners to manipulate language and ideas carefully and for specific purposes also encourages creativity.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Some interpretations of ‘cultural capital’ focus on personal characteristics - resilience, capacity, confidence and self-assurance - all of which are developed in a Languages curriculum. ‘</a:t>
            </a:r>
          </a:p>
          <a:p>
            <a:endParaRPr lang="en-GB" dirty="0"/>
          </a:p>
          <a:p>
            <a:r>
              <a:rPr lang="en-GB" dirty="0"/>
              <a:t>If you do collate ideas . please share them with steven.fawkes@gmail.com who is collating a blog on</a:t>
            </a:r>
            <a:r>
              <a:rPr lang="en-GB" baseline="0" dirty="0"/>
              <a:t> </a:t>
            </a:r>
            <a:r>
              <a:rPr lang="en-GB" dirty="0"/>
              <a:t>the theme.</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16</a:t>
            </a:fld>
            <a:endParaRPr lang="en-GB"/>
          </a:p>
        </p:txBody>
      </p:sp>
    </p:spTree>
    <p:extLst>
      <p:ext uri="{BB962C8B-B14F-4D97-AF65-F5344CB8AC3E}">
        <p14:creationId xmlns:p14="http://schemas.microsoft.com/office/powerpoint/2010/main" val="28385872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is much more new content </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17</a:t>
            </a:fld>
            <a:endParaRPr lang="en-GB"/>
          </a:p>
        </p:txBody>
      </p:sp>
    </p:spTree>
    <p:extLst>
      <p:ext uri="{BB962C8B-B14F-4D97-AF65-F5344CB8AC3E}">
        <p14:creationId xmlns:p14="http://schemas.microsoft.com/office/powerpoint/2010/main" val="3968346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is much more new content </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18</a:t>
            </a:fld>
            <a:endParaRPr lang="en-GB"/>
          </a:p>
        </p:txBody>
      </p:sp>
    </p:spTree>
    <p:extLst>
      <p:ext uri="{BB962C8B-B14F-4D97-AF65-F5344CB8AC3E}">
        <p14:creationId xmlns:p14="http://schemas.microsoft.com/office/powerpoint/2010/main" val="19733227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are very keen to make these pages more dynamic and member-driven,</a:t>
            </a:r>
            <a:r>
              <a:rPr lang="en-GB" baseline="0" dirty="0"/>
              <a:t> and wel</a:t>
            </a:r>
            <a:r>
              <a:rPr lang="en-GB" dirty="0"/>
              <a:t>come articles from members on a wide range of themes, articles short and long, in English and in German, of general and specific interest, light-hearted, motivating, practical,</a:t>
            </a:r>
            <a:r>
              <a:rPr lang="en-GB" baseline="0" dirty="0"/>
              <a:t> </a:t>
            </a:r>
            <a:r>
              <a:rPr lang="en-GB" dirty="0"/>
              <a:t> profound and overall positive. The ALL proofreading team can sort out the style</a:t>
            </a:r>
            <a:r>
              <a:rPr lang="en-GB" baseline="0" dirty="0"/>
              <a:t> and design , so don’t worry about that . If you have something to say , the time is now! Write to info@all-languages.org.uk</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PS We started with German in 2019  and are now developing French ; Spanish will follow along with other Languages if there is enthusiasm from</a:t>
            </a:r>
            <a:r>
              <a:rPr lang="en-GB" baseline="0" dirty="0"/>
              <a:t> members.</a:t>
            </a:r>
            <a:r>
              <a:rPr lang="en-GB" dirty="0"/>
              <a:t> </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19</a:t>
            </a:fld>
            <a:endParaRPr lang="en-GB"/>
          </a:p>
        </p:txBody>
      </p:sp>
    </p:spTree>
    <p:extLst>
      <p:ext uri="{BB962C8B-B14F-4D97-AF65-F5344CB8AC3E}">
        <p14:creationId xmlns:p14="http://schemas.microsoft.com/office/powerpoint/2010/main" val="13829550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are very keen to make these pages more dynamic and member-driven,</a:t>
            </a:r>
            <a:r>
              <a:rPr lang="en-GB" baseline="0" dirty="0"/>
              <a:t> and wel</a:t>
            </a:r>
            <a:r>
              <a:rPr lang="en-GB" dirty="0"/>
              <a:t>come articles from members on a wide range of themes, articles short and long, in English and in German, of general and specific interest, light-hearted, motivating, practical,</a:t>
            </a:r>
            <a:r>
              <a:rPr lang="en-GB" baseline="0" dirty="0"/>
              <a:t> </a:t>
            </a:r>
            <a:r>
              <a:rPr lang="en-GB" dirty="0"/>
              <a:t> profound and overall positive. The ALL proofreading team can sort out the style</a:t>
            </a:r>
            <a:r>
              <a:rPr lang="en-GB" baseline="0" dirty="0"/>
              <a:t> and design , so don’t worry about that . If you have something to say , the time is now! Write to info@all-languages.org.uk</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PS We started with German in 2019  and are now developing French ; Spanish will follow along with other Languages if there is enthusiasm from</a:t>
            </a:r>
            <a:r>
              <a:rPr lang="en-GB" baseline="0" dirty="0"/>
              <a:t> members.</a:t>
            </a:r>
            <a:r>
              <a:rPr lang="en-GB" dirty="0"/>
              <a:t> </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20</a:t>
            </a:fld>
            <a:endParaRPr lang="en-GB"/>
          </a:p>
        </p:txBody>
      </p:sp>
    </p:spTree>
    <p:extLst>
      <p:ext uri="{BB962C8B-B14F-4D97-AF65-F5344CB8AC3E}">
        <p14:creationId xmlns:p14="http://schemas.microsoft.com/office/powerpoint/2010/main" val="195545519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NB If / When you do have </a:t>
            </a:r>
            <a:r>
              <a:rPr lang="en-US" sz="1200" dirty="0">
                <a:effectLst/>
              </a:rPr>
              <a:t>Events or Activities planned they</a:t>
            </a:r>
            <a:r>
              <a:rPr lang="en-US" sz="1200" baseline="0" dirty="0">
                <a:effectLst/>
              </a:rPr>
              <a:t> </a:t>
            </a:r>
            <a:r>
              <a:rPr lang="en-US" sz="1200" dirty="0">
                <a:effectLst/>
              </a:rPr>
              <a:t>can be advertised in </a:t>
            </a:r>
            <a:r>
              <a:rPr lang="en-US" sz="1200" dirty="0" err="1">
                <a:effectLst/>
              </a:rPr>
              <a:t>ALLNet</a:t>
            </a:r>
            <a:r>
              <a:rPr lang="en-US" sz="1200" dirty="0">
                <a:effectLst/>
              </a:rPr>
              <a:t> and on the website Events listing. Please send a short piece of blurb with key details to info@ALL-Languages.org.uk or in person to</a:t>
            </a:r>
            <a:r>
              <a:rPr lang="en-US" sz="1200" baseline="0" dirty="0">
                <a:effectLst/>
              </a:rPr>
              <a:t> crista.hazell@all-languages.org.uk</a:t>
            </a:r>
          </a:p>
          <a:p>
            <a:r>
              <a:rPr lang="en-US" sz="1200" dirty="0">
                <a:effectLst/>
              </a:rPr>
              <a:t>Please</a:t>
            </a:r>
            <a:r>
              <a:rPr lang="en-US" sz="1200" baseline="0" dirty="0">
                <a:effectLst/>
              </a:rPr>
              <a:t> send</a:t>
            </a:r>
            <a:r>
              <a:rPr lang="en-US" sz="1200" dirty="0">
                <a:effectLst/>
              </a:rPr>
              <a:t> in good time as Crista only works part-time for ALL. </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21</a:t>
            </a:fld>
            <a:endParaRPr lang="en-GB"/>
          </a:p>
        </p:txBody>
      </p:sp>
    </p:spTree>
    <p:extLst>
      <p:ext uri="{BB962C8B-B14F-4D97-AF65-F5344CB8AC3E}">
        <p14:creationId xmlns:p14="http://schemas.microsoft.com/office/powerpoint/2010/main" val="37558590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Read about MPP in Guest blogs here : </a:t>
            </a:r>
            <a:r>
              <a:rPr lang="en-US" dirty="0">
                <a:hlinkClick r:id="rId3"/>
              </a:rPr>
              <a:t>https://www.all-languages.org.uk/secondary/</a:t>
            </a:r>
            <a:endParaRPr lang="en-US" dirty="0"/>
          </a:p>
          <a:p>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22</a:t>
            </a:fld>
            <a:endParaRPr lang="en-GB"/>
          </a:p>
        </p:txBody>
      </p:sp>
    </p:spTree>
    <p:extLst>
      <p:ext uri="{BB962C8B-B14F-4D97-AF65-F5344CB8AC3E}">
        <p14:creationId xmlns:p14="http://schemas.microsoft.com/office/powerpoint/2010/main" val="13663950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Tell us your success stories to share with the network </a:t>
            </a:r>
            <a:r>
              <a:rPr lang="en-GB" dirty="0">
                <a:sym typeface="Wingdings" panose="05000000000000000000" pitchFamily="2" charset="2"/>
              </a:rPr>
              <a:t> </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25</a:t>
            </a:fld>
            <a:endParaRPr lang="en-GB"/>
          </a:p>
        </p:txBody>
      </p:sp>
    </p:spTree>
    <p:extLst>
      <p:ext uri="{BB962C8B-B14F-4D97-AF65-F5344CB8AC3E}">
        <p14:creationId xmlns:p14="http://schemas.microsoft.com/office/powerpoint/2010/main" val="22625131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Strictly Speaking is a poetry recital competition which ALLNE was due to pilot this term. As it is not safe for people to be gathered together in a group ALLNE has re-shaped the Strictly event to be a celebration, still based on the same premise as the original</a:t>
            </a:r>
            <a:r>
              <a:rPr lang="en-US" sz="1200" b="1" kern="1200" dirty="0">
                <a:solidFill>
                  <a:schemeClr val="tx1"/>
                </a:solidFill>
                <a:effectLst/>
                <a:latin typeface="+mn-lt"/>
                <a:ea typeface="+mn-ea"/>
                <a:cs typeface="+mn-cs"/>
              </a:rPr>
              <a:t>.</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26</a:t>
            </a:fld>
            <a:endParaRPr lang="en-GB"/>
          </a:p>
        </p:txBody>
      </p:sp>
    </p:spTree>
    <p:extLst>
      <p:ext uri="{BB962C8B-B14F-4D97-AF65-F5344CB8AC3E}">
        <p14:creationId xmlns:p14="http://schemas.microsoft.com/office/powerpoint/2010/main" val="27660244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Strictly Speaking is a poetry recital competition which ALLNE was due to pilot this term. As it is not safe for people to be gathered together in a group ALLNE has re-shaped the Strictly event to be a celebration, still based on the same premise as the original</a:t>
            </a:r>
            <a:r>
              <a:rPr lang="en-US" sz="1200" b="1"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kern="1200" dirty="0">
                <a:solidFill>
                  <a:schemeClr val="tx1"/>
                </a:solidFill>
                <a:effectLst/>
                <a:latin typeface="+mn-lt"/>
                <a:ea typeface="+mn-ea"/>
                <a:cs typeface="+mn-cs"/>
              </a:rPr>
              <a:t>Contact: steven.fawkes@gmail.com</a:t>
            </a:r>
            <a:endParaRPr lang="en-US" sz="1200" b="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27</a:t>
            </a:fld>
            <a:endParaRPr lang="en-GB"/>
          </a:p>
        </p:txBody>
      </p:sp>
    </p:spTree>
    <p:extLst>
      <p:ext uri="{BB962C8B-B14F-4D97-AF65-F5344CB8AC3E}">
        <p14:creationId xmlns:p14="http://schemas.microsoft.com/office/powerpoint/2010/main" val="532139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a:t>
            </a:r>
            <a:r>
              <a:rPr lang="en-GB" baseline="0" dirty="0"/>
              <a:t> are no Notes to this slide!</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DE8598-B253-4CF0-9705-0BD172EA3B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515283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7DE8598-B253-4CF0-9705-0BD172EA3BF7}" type="slidenum">
              <a:rPr lang="en-US" smtClean="0"/>
              <a:t>29</a:t>
            </a:fld>
            <a:endParaRPr lang="en-US"/>
          </a:p>
        </p:txBody>
      </p:sp>
    </p:spTree>
    <p:extLst>
      <p:ext uri="{BB962C8B-B14F-4D97-AF65-F5344CB8AC3E}">
        <p14:creationId xmlns:p14="http://schemas.microsoft.com/office/powerpoint/2010/main" val="231697382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NB Half-term dates often vary between areas!</a:t>
            </a:r>
          </a:p>
          <a:p>
            <a:endParaRPr lang="en-US" dirty="0"/>
          </a:p>
          <a:p>
            <a:r>
              <a:rPr lang="en-US" dirty="0"/>
              <a:t>The archive is here:</a:t>
            </a:r>
          </a:p>
          <a:p>
            <a:endParaRPr lang="en-US" dirty="0"/>
          </a:p>
          <a:p>
            <a:r>
              <a:rPr lang="en-US" dirty="0"/>
              <a:t>https://www.all-languages.org.uk/all-local/support-branches-networks-primary-hubs/</a:t>
            </a:r>
          </a:p>
          <a:p>
            <a:endParaRPr lang="en-US" dirty="0"/>
          </a:p>
          <a:p>
            <a:r>
              <a:rPr lang="en-US" dirty="0"/>
              <a:t>This Roadshow was compiled by Steven Fawkes for ALL Council in February 2019</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DE8598-B253-4CF0-9705-0BD172EA3BF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3006902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Association for Language Learning</a:t>
            </a:r>
          </a:p>
          <a:p>
            <a:r>
              <a:rPr lang="en-US" sz="1200" b="0" i="0" kern="1200" dirty="0">
                <a:solidFill>
                  <a:schemeClr val="tx1"/>
                </a:solidFill>
                <a:effectLst/>
                <a:latin typeface="+mn-lt"/>
                <a:ea typeface="+mn-ea"/>
                <a:cs typeface="+mn-cs"/>
              </a:rPr>
              <a:t>1A Duffield Road</a:t>
            </a:r>
          </a:p>
          <a:p>
            <a:r>
              <a:rPr lang="en-US" sz="1200" b="0" i="0" kern="1200" dirty="0">
                <a:solidFill>
                  <a:schemeClr val="tx1"/>
                </a:solidFill>
                <a:effectLst/>
                <a:latin typeface="+mn-lt"/>
                <a:ea typeface="+mn-ea"/>
                <a:cs typeface="+mn-cs"/>
              </a:rPr>
              <a:t>Little Eaton</a:t>
            </a:r>
          </a:p>
          <a:p>
            <a:r>
              <a:rPr lang="en-US" sz="1200" b="0" i="0" kern="1200" dirty="0">
                <a:solidFill>
                  <a:schemeClr val="tx1"/>
                </a:solidFill>
                <a:effectLst/>
                <a:latin typeface="+mn-lt"/>
                <a:ea typeface="+mn-ea"/>
                <a:cs typeface="+mn-cs"/>
              </a:rPr>
              <a:t>Derby DE21 5DR</a:t>
            </a: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Tel:  01332 227779</a:t>
            </a:r>
          </a:p>
          <a:p>
            <a:r>
              <a:rPr lang="en-US" sz="1200" b="0" i="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e: </a:t>
            </a:r>
            <a:r>
              <a:rPr lang="en-US" sz="1200" b="0" i="0" kern="1200" dirty="0">
                <a:solidFill>
                  <a:schemeClr val="tx1"/>
                </a:solidFill>
                <a:effectLst/>
                <a:latin typeface="+mn-lt"/>
                <a:ea typeface="+mn-ea"/>
                <a:cs typeface="+mn-cs"/>
                <a:hlinkClick r:id="rId3"/>
              </a:rPr>
              <a:t>info@all-languages.org.uk</a:t>
            </a:r>
            <a:r>
              <a:rPr lang="en-US" sz="1200" b="0" i="0" kern="1200" dirty="0">
                <a:solidFill>
                  <a:schemeClr val="tx1"/>
                </a:solidFill>
                <a:effectLst/>
                <a:latin typeface="+mn-lt"/>
                <a:ea typeface="+mn-ea"/>
                <a:cs typeface="+mn-cs"/>
              </a:rPr>
              <a:t>     </a:t>
            </a:r>
          </a:p>
          <a:p>
            <a:endParaRPr lang="en-US" dirty="0"/>
          </a:p>
          <a:p>
            <a:endParaRPr lang="en-US" dirty="0"/>
          </a:p>
        </p:txBody>
      </p:sp>
      <p:sp>
        <p:nvSpPr>
          <p:cNvPr id="4" name="Slide Number Placeholder 3"/>
          <p:cNvSpPr>
            <a:spLocks noGrp="1"/>
          </p:cNvSpPr>
          <p:nvPr>
            <p:ph type="sldNum" sz="quarter" idx="10"/>
          </p:nvPr>
        </p:nvSpPr>
        <p:spPr/>
        <p:txBody>
          <a:bodyPr/>
          <a:lstStyle/>
          <a:p>
            <a:fld id="{131498AF-AABF-4593-9784-49F76AC1C1E0}" type="slidenum">
              <a:rPr lang="en-US" smtClean="0"/>
              <a:t>36</a:t>
            </a:fld>
            <a:endParaRPr lang="en-US"/>
          </a:p>
        </p:txBody>
      </p:sp>
    </p:spTree>
    <p:extLst>
      <p:ext uri="{BB962C8B-B14F-4D97-AF65-F5344CB8AC3E}">
        <p14:creationId xmlns:p14="http://schemas.microsoft.com/office/powerpoint/2010/main" val="32734704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NB If / When you do have </a:t>
            </a:r>
            <a:r>
              <a:rPr lang="en-US" sz="1200" dirty="0">
                <a:effectLst/>
              </a:rPr>
              <a:t>Events or Activities planned they</a:t>
            </a:r>
            <a:r>
              <a:rPr lang="en-US" sz="1200" baseline="0" dirty="0">
                <a:effectLst/>
              </a:rPr>
              <a:t> </a:t>
            </a:r>
            <a:r>
              <a:rPr lang="en-US" sz="1200" dirty="0">
                <a:effectLst/>
              </a:rPr>
              <a:t>can be advertised in </a:t>
            </a:r>
            <a:r>
              <a:rPr lang="en-US" sz="1200" dirty="0" err="1">
                <a:effectLst/>
              </a:rPr>
              <a:t>ALLNet</a:t>
            </a:r>
            <a:r>
              <a:rPr lang="en-US" sz="1200" dirty="0">
                <a:effectLst/>
              </a:rPr>
              <a:t> and on the website Events listing. Please send a short piece of blurb with key details to info@ALL-Languages.org.uk or in person to</a:t>
            </a:r>
            <a:r>
              <a:rPr lang="en-US" sz="1200" baseline="0" dirty="0">
                <a:effectLst/>
              </a:rPr>
              <a:t> crista.hazell@all-languages.org.uk</a:t>
            </a:r>
          </a:p>
          <a:p>
            <a:r>
              <a:rPr lang="en-US" sz="1200" dirty="0">
                <a:effectLst/>
              </a:rPr>
              <a:t>Please</a:t>
            </a:r>
            <a:r>
              <a:rPr lang="en-US" sz="1200" baseline="0" dirty="0">
                <a:effectLst/>
              </a:rPr>
              <a:t> send</a:t>
            </a:r>
            <a:r>
              <a:rPr lang="en-US" sz="1200" dirty="0">
                <a:effectLst/>
              </a:rPr>
              <a:t> in good time as Crista only works part-time for ALL. </a:t>
            </a:r>
            <a:endParaRPr lang="en-US" dirty="0"/>
          </a:p>
          <a:p>
            <a:endParaRPr lang="en-US" dirty="0"/>
          </a:p>
        </p:txBody>
      </p:sp>
      <p:sp>
        <p:nvSpPr>
          <p:cNvPr id="4" name="Slide Number Placeholder 3"/>
          <p:cNvSpPr>
            <a:spLocks noGrp="1"/>
          </p:cNvSpPr>
          <p:nvPr>
            <p:ph type="sldNum" sz="quarter" idx="10"/>
          </p:nvPr>
        </p:nvSpPr>
        <p:spPr/>
        <p:txBody>
          <a:bodyPr/>
          <a:lstStyle/>
          <a:p>
            <a:fld id="{0734C093-5F57-4ED8-AA96-EE1A8345FA9F}" type="slidenum">
              <a:rPr lang="en-GB" smtClean="0"/>
              <a:t>4</a:t>
            </a:fld>
            <a:endParaRPr lang="en-GB"/>
          </a:p>
        </p:txBody>
      </p:sp>
    </p:spTree>
    <p:extLst>
      <p:ext uri="{BB962C8B-B14F-4D97-AF65-F5344CB8AC3E}">
        <p14:creationId xmlns:p14="http://schemas.microsoft.com/office/powerpoint/2010/main" val="149116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Please ask those attending your meeting to recommend new features for the Languages Today magazine – either regular features (on one or two pages) or occasional items </a:t>
            </a:r>
          </a:p>
          <a:p>
            <a:r>
              <a:rPr lang="en-GB" dirty="0"/>
              <a:t>Please (ask them to) send any suggestions , along with any contributions (stories / reports / </a:t>
            </a:r>
            <a:r>
              <a:rPr lang="en-GB" dirty="0" err="1"/>
              <a:t>thinkpieces</a:t>
            </a:r>
            <a:r>
              <a:rPr lang="en-GB" dirty="0"/>
              <a:t> / texts of any length) to info@ALL-Languages.org.uk</a:t>
            </a:r>
            <a:r>
              <a:rPr lang="en-GB" baseline="0" dirty="0"/>
              <a:t> </a:t>
            </a:r>
            <a:r>
              <a:rPr lang="en-GB" dirty="0"/>
              <a:t> </a:t>
            </a:r>
            <a:endParaRPr lang="en-US" dirty="0"/>
          </a:p>
        </p:txBody>
      </p:sp>
      <p:sp>
        <p:nvSpPr>
          <p:cNvPr id="4" name="Slide Number Placeholder 3"/>
          <p:cNvSpPr>
            <a:spLocks noGrp="1"/>
          </p:cNvSpPr>
          <p:nvPr>
            <p:ph type="sldNum" sz="quarter" idx="10"/>
          </p:nvPr>
        </p:nvSpPr>
        <p:spPr/>
        <p:txBody>
          <a:bodyPr/>
          <a:lstStyle/>
          <a:p>
            <a:fld id="{47DE8598-B253-4CF0-9705-0BD172EA3BF7}" type="slidenum">
              <a:rPr lang="en-US" smtClean="0"/>
              <a:t>8</a:t>
            </a:fld>
            <a:endParaRPr lang="en-US"/>
          </a:p>
        </p:txBody>
      </p:sp>
    </p:spTree>
    <p:extLst>
      <p:ext uri="{BB962C8B-B14F-4D97-AF65-F5344CB8AC3E}">
        <p14:creationId xmlns:p14="http://schemas.microsoft.com/office/powerpoint/2010/main" val="3557376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relies on volunteers to</a:t>
            </a:r>
            <a:r>
              <a:rPr lang="en-GB" baseline="0" dirty="0"/>
              <a:t> d</a:t>
            </a:r>
            <a:r>
              <a:rPr lang="en-GB" dirty="0"/>
              <a:t>o a great deal of the work for our magazine of which we are very proud </a:t>
            </a:r>
            <a:r>
              <a:rPr lang="en-GB" dirty="0">
                <a:sym typeface="Wingdings" panose="05000000000000000000" pitchFamily="2" charset="2"/>
              </a:rPr>
              <a:t> If you know someone who should be contributing please let them know they can send us all sorts of pieces – either for LT or for the website content - </a:t>
            </a:r>
            <a:r>
              <a:rPr lang="en-GB" dirty="0" err="1">
                <a:sym typeface="Wingdings" panose="05000000000000000000" pitchFamily="2" charset="2"/>
              </a:rPr>
              <a:t>info@ALL-languages,org.uk</a:t>
            </a:r>
            <a:r>
              <a:rPr lang="en-GB" dirty="0">
                <a:sym typeface="Wingdings" panose="05000000000000000000" pitchFamily="2" charset="2"/>
              </a:rPr>
              <a:t> </a:t>
            </a:r>
          </a:p>
          <a:p>
            <a:r>
              <a:rPr lang="en-GB" dirty="0"/>
              <a:t> </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11</a:t>
            </a:fld>
            <a:endParaRPr lang="en-GB"/>
          </a:p>
        </p:txBody>
      </p:sp>
    </p:spTree>
    <p:extLst>
      <p:ext uri="{BB962C8B-B14F-4D97-AF65-F5344CB8AC3E}">
        <p14:creationId xmlns:p14="http://schemas.microsoft.com/office/powerpoint/2010/main" val="35214227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There is an</a:t>
            </a:r>
            <a:r>
              <a:rPr lang="en-GB" baseline="0" dirty="0"/>
              <a:t> excellent article in Cultural Capital from Jane Driver in this area.</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12</a:t>
            </a:fld>
            <a:endParaRPr lang="en-GB"/>
          </a:p>
        </p:txBody>
      </p:sp>
    </p:spTree>
    <p:extLst>
      <p:ext uri="{BB962C8B-B14F-4D97-AF65-F5344CB8AC3E}">
        <p14:creationId xmlns:p14="http://schemas.microsoft.com/office/powerpoint/2010/main" val="7000480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point of the</a:t>
            </a:r>
            <a:r>
              <a:rPr lang="en-GB" baseline="0" dirty="0"/>
              <a:t> B</a:t>
            </a:r>
            <a:r>
              <a:rPr lang="en-GB" dirty="0"/>
              <a:t>riefings is to save members time in reading lengthy reports , and to point out ways in which documentation can support your work , or the task of raising the profile of your work and of Languages.</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13</a:t>
            </a:fld>
            <a:endParaRPr lang="en-GB"/>
          </a:p>
        </p:txBody>
      </p:sp>
    </p:spTree>
    <p:extLst>
      <p:ext uri="{BB962C8B-B14F-4D97-AF65-F5344CB8AC3E}">
        <p14:creationId xmlns:p14="http://schemas.microsoft.com/office/powerpoint/2010/main" val="14247309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See two articles on this theme in Languages Today May 2020 + an article in the LT Extra of the website </a:t>
            </a:r>
          </a:p>
          <a:p>
            <a:r>
              <a:rPr lang="en-GB" dirty="0"/>
              <a:t>The Briefing is  here: </a:t>
            </a:r>
            <a:r>
              <a:rPr lang="en-US" dirty="0">
                <a:hlinkClick r:id="rId3"/>
              </a:rPr>
              <a:t>https://www.all-languages.org.uk/teacher-briefings/teacher-briefing-23-cultural-capital/</a:t>
            </a:r>
            <a:endParaRPr lang="en-GB" dirty="0"/>
          </a:p>
          <a:p>
            <a:r>
              <a:rPr lang="en-GB" dirty="0"/>
              <a:t>You may wish to explore it in detail.</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14</a:t>
            </a:fld>
            <a:endParaRPr lang="en-GB"/>
          </a:p>
        </p:txBody>
      </p:sp>
    </p:spTree>
    <p:extLst>
      <p:ext uri="{BB962C8B-B14F-4D97-AF65-F5344CB8AC3E}">
        <p14:creationId xmlns:p14="http://schemas.microsoft.com/office/powerpoint/2010/main" val="40563710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PoS</a:t>
            </a:r>
            <a:r>
              <a:rPr lang="en-GB" dirty="0"/>
              <a:t> = (National Curriculum) Programme of Study </a:t>
            </a:r>
          </a:p>
          <a:p>
            <a:endParaRPr lang="en-GB" dirty="0"/>
          </a:p>
          <a:p>
            <a:r>
              <a:rPr lang="en-GB" dirty="0"/>
              <a:t>These discussion questions are intended to help identify that cultural content is diverse, rich and motivational if carefully planned in, and can contribute to linguistic progression as well as to curiosity.</a:t>
            </a:r>
            <a:endParaRPr lang="en-US" dirty="0"/>
          </a:p>
        </p:txBody>
      </p:sp>
      <p:sp>
        <p:nvSpPr>
          <p:cNvPr id="4" name="Slide Number Placeholder 3"/>
          <p:cNvSpPr>
            <a:spLocks noGrp="1"/>
          </p:cNvSpPr>
          <p:nvPr>
            <p:ph type="sldNum" sz="quarter" idx="10"/>
          </p:nvPr>
        </p:nvSpPr>
        <p:spPr/>
        <p:txBody>
          <a:bodyPr/>
          <a:lstStyle/>
          <a:p>
            <a:fld id="{5650E8AD-8DBE-4B67-AF2B-B0CC347FA5B5}" type="slidenum">
              <a:rPr lang="en-GB" smtClean="0"/>
              <a:t>15</a:t>
            </a:fld>
            <a:endParaRPr lang="en-GB"/>
          </a:p>
        </p:txBody>
      </p:sp>
    </p:spTree>
    <p:extLst>
      <p:ext uri="{BB962C8B-B14F-4D97-AF65-F5344CB8AC3E}">
        <p14:creationId xmlns:p14="http://schemas.microsoft.com/office/powerpoint/2010/main" val="27327224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35192"/>
            <a:ext cx="3735037" cy="2013376"/>
          </a:xfrm>
        </p:spPr>
        <p:txBody>
          <a:bodyPr anchor="b" anchorCtr="0">
            <a:normAutofit/>
          </a:bodyPr>
          <a:lstStyle>
            <a:lvl1pPr algn="l">
              <a:defRPr sz="3807" b="0" i="0">
                <a:solidFill>
                  <a:srgbClr val="505150"/>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914400" y="5439908"/>
            <a:ext cx="3735037" cy="798516"/>
          </a:xfrm>
        </p:spPr>
        <p:txBody>
          <a:bodyPr>
            <a:normAutofit/>
          </a:bodyPr>
          <a:lstStyle>
            <a:lvl1pPr marL="0" indent="0" algn="l">
              <a:buNone/>
              <a:defRPr sz="1904">
                <a:solidFill>
                  <a:srgbClr val="505150"/>
                </a:solidFill>
              </a:defRPr>
            </a:lvl1pPr>
            <a:lvl2pPr marL="592387" indent="0" algn="ctr">
              <a:buNone/>
              <a:defRPr>
                <a:solidFill>
                  <a:schemeClr val="tx1">
                    <a:tint val="75000"/>
                  </a:schemeClr>
                </a:solidFill>
              </a:defRPr>
            </a:lvl2pPr>
            <a:lvl3pPr marL="1184775" indent="0" algn="ctr">
              <a:buNone/>
              <a:defRPr>
                <a:solidFill>
                  <a:schemeClr val="tx1">
                    <a:tint val="75000"/>
                  </a:schemeClr>
                </a:solidFill>
              </a:defRPr>
            </a:lvl3pPr>
            <a:lvl4pPr marL="1777162" indent="0" algn="ctr">
              <a:buNone/>
              <a:defRPr>
                <a:solidFill>
                  <a:schemeClr val="tx1">
                    <a:tint val="75000"/>
                  </a:schemeClr>
                </a:solidFill>
              </a:defRPr>
            </a:lvl4pPr>
            <a:lvl5pPr marL="2369549" indent="0" algn="ctr">
              <a:buNone/>
              <a:defRPr>
                <a:solidFill>
                  <a:schemeClr val="tx1">
                    <a:tint val="75000"/>
                  </a:schemeClr>
                </a:solidFill>
              </a:defRPr>
            </a:lvl5pPr>
            <a:lvl6pPr marL="2961937" indent="0" algn="ctr">
              <a:buNone/>
              <a:defRPr>
                <a:solidFill>
                  <a:schemeClr val="tx1">
                    <a:tint val="75000"/>
                  </a:schemeClr>
                </a:solidFill>
              </a:defRPr>
            </a:lvl6pPr>
            <a:lvl7pPr marL="3554324" indent="0" algn="ctr">
              <a:buNone/>
              <a:defRPr>
                <a:solidFill>
                  <a:schemeClr val="tx1">
                    <a:tint val="75000"/>
                  </a:schemeClr>
                </a:solidFill>
              </a:defRPr>
            </a:lvl7pPr>
            <a:lvl8pPr marL="4146712" indent="0" algn="ctr">
              <a:buNone/>
              <a:defRPr>
                <a:solidFill>
                  <a:schemeClr val="tx1">
                    <a:tint val="75000"/>
                  </a:schemeClr>
                </a:solidFill>
              </a:defRPr>
            </a:lvl8pPr>
            <a:lvl9pPr marL="4739099" indent="0" algn="ctr">
              <a:buNone/>
              <a:defRPr>
                <a:solidFill>
                  <a:schemeClr val="tx1">
                    <a:tint val="75000"/>
                  </a:schemeClr>
                </a:solidFill>
              </a:defRPr>
            </a:lvl9pPr>
          </a:lstStyle>
          <a:p>
            <a:r>
              <a:rPr lang="en-GB" dirty="0"/>
              <a:t>Click to edit Master subtitle style</a:t>
            </a:r>
            <a:endParaRPr lang="en-US" dirty="0"/>
          </a:p>
        </p:txBody>
      </p:sp>
      <p:cxnSp>
        <p:nvCxnSpPr>
          <p:cNvPr id="8" name="Straight Connector 7"/>
          <p:cNvCxnSpPr/>
          <p:nvPr userDrawn="1"/>
        </p:nvCxnSpPr>
        <p:spPr>
          <a:xfrm>
            <a:off x="914400" y="5334024"/>
            <a:ext cx="3735037" cy="0"/>
          </a:xfrm>
          <a:prstGeom prst="line">
            <a:avLst/>
          </a:prstGeom>
          <a:ln>
            <a:solidFill>
              <a:srgbClr val="AD122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09369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8412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cxnSp>
        <p:nvCxnSpPr>
          <p:cNvPr id="7" name="Straight Connector 6"/>
          <p:cNvCxnSpPr/>
          <p:nvPr userDrawn="1"/>
        </p:nvCxnSpPr>
        <p:spPr>
          <a:xfrm>
            <a:off x="2260854" y="2248715"/>
            <a:ext cx="3014469" cy="0"/>
          </a:xfrm>
          <a:prstGeom prst="line">
            <a:avLst/>
          </a:prstGeom>
          <a:ln>
            <a:solidFill>
              <a:srgbClr val="AD122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450081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60853" y="397638"/>
            <a:ext cx="6705917" cy="566817"/>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2260854" y="1928909"/>
            <a:ext cx="4777168" cy="4197255"/>
          </a:xfrm>
        </p:spPr>
        <p:txBody>
          <a:bodyPr/>
          <a:lstStyle>
            <a:lvl1pPr>
              <a:defRPr sz="3617"/>
            </a:lvl1pPr>
            <a:lvl2pPr>
              <a:defRPr sz="3141"/>
            </a:lvl2pPr>
            <a:lvl3pPr>
              <a:defRPr sz="2570"/>
            </a:lvl3pPr>
            <a:lvl4pPr>
              <a:defRPr sz="2380"/>
            </a:lvl4pPr>
            <a:lvl5pPr>
              <a:defRPr sz="2380"/>
            </a:lvl5pPr>
            <a:lvl6pPr>
              <a:defRPr sz="2380"/>
            </a:lvl6pPr>
            <a:lvl7pPr>
              <a:defRPr sz="2380"/>
            </a:lvl7pPr>
            <a:lvl8pPr>
              <a:defRPr sz="2380"/>
            </a:lvl8pPr>
            <a:lvl9pPr>
              <a:defRPr sz="238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7191300" y="1928909"/>
            <a:ext cx="4787069" cy="4197255"/>
          </a:xfrm>
        </p:spPr>
        <p:txBody>
          <a:bodyPr/>
          <a:lstStyle>
            <a:lvl1pPr>
              <a:defRPr sz="3617"/>
            </a:lvl1pPr>
            <a:lvl2pPr>
              <a:defRPr sz="3141"/>
            </a:lvl2pPr>
            <a:lvl3pPr>
              <a:defRPr sz="2570"/>
            </a:lvl3pPr>
            <a:lvl4pPr>
              <a:defRPr sz="2380"/>
            </a:lvl4pPr>
            <a:lvl5pPr>
              <a:defRPr sz="2380"/>
            </a:lvl5pPr>
            <a:lvl6pPr>
              <a:defRPr sz="2380"/>
            </a:lvl6pPr>
            <a:lvl7pPr>
              <a:defRPr sz="2380"/>
            </a:lvl7pPr>
            <a:lvl8pPr>
              <a:defRPr sz="2380"/>
            </a:lvl8pPr>
            <a:lvl9pPr>
              <a:defRPr sz="238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8" name="Straight Connector 7"/>
          <p:cNvCxnSpPr/>
          <p:nvPr userDrawn="1"/>
        </p:nvCxnSpPr>
        <p:spPr>
          <a:xfrm>
            <a:off x="2260855" y="1125554"/>
            <a:ext cx="6705916" cy="0"/>
          </a:xfrm>
          <a:prstGeom prst="line">
            <a:avLst/>
          </a:prstGeom>
          <a:ln>
            <a:solidFill>
              <a:srgbClr val="AD122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8226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35192"/>
            <a:ext cx="3735037" cy="2013376"/>
          </a:xfrm>
        </p:spPr>
        <p:txBody>
          <a:bodyPr anchor="b" anchorCtr="0">
            <a:normAutofit/>
          </a:bodyPr>
          <a:lstStyle>
            <a:lvl1pPr algn="l">
              <a:defRPr sz="3807" b="0" i="0">
                <a:solidFill>
                  <a:srgbClr val="505150"/>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914400" y="5439908"/>
            <a:ext cx="3735037" cy="798516"/>
          </a:xfrm>
        </p:spPr>
        <p:txBody>
          <a:bodyPr>
            <a:normAutofit/>
          </a:bodyPr>
          <a:lstStyle>
            <a:lvl1pPr marL="0" indent="0" algn="l">
              <a:buNone/>
              <a:defRPr sz="1904">
                <a:solidFill>
                  <a:srgbClr val="505150"/>
                </a:solidFill>
              </a:defRPr>
            </a:lvl1pPr>
            <a:lvl2pPr marL="592387" indent="0" algn="ctr">
              <a:buNone/>
              <a:defRPr>
                <a:solidFill>
                  <a:schemeClr val="tx1">
                    <a:tint val="75000"/>
                  </a:schemeClr>
                </a:solidFill>
              </a:defRPr>
            </a:lvl2pPr>
            <a:lvl3pPr marL="1184775" indent="0" algn="ctr">
              <a:buNone/>
              <a:defRPr>
                <a:solidFill>
                  <a:schemeClr val="tx1">
                    <a:tint val="75000"/>
                  </a:schemeClr>
                </a:solidFill>
              </a:defRPr>
            </a:lvl3pPr>
            <a:lvl4pPr marL="1777162" indent="0" algn="ctr">
              <a:buNone/>
              <a:defRPr>
                <a:solidFill>
                  <a:schemeClr val="tx1">
                    <a:tint val="75000"/>
                  </a:schemeClr>
                </a:solidFill>
              </a:defRPr>
            </a:lvl4pPr>
            <a:lvl5pPr marL="2369549" indent="0" algn="ctr">
              <a:buNone/>
              <a:defRPr>
                <a:solidFill>
                  <a:schemeClr val="tx1">
                    <a:tint val="75000"/>
                  </a:schemeClr>
                </a:solidFill>
              </a:defRPr>
            </a:lvl5pPr>
            <a:lvl6pPr marL="2961937" indent="0" algn="ctr">
              <a:buNone/>
              <a:defRPr>
                <a:solidFill>
                  <a:schemeClr val="tx1">
                    <a:tint val="75000"/>
                  </a:schemeClr>
                </a:solidFill>
              </a:defRPr>
            </a:lvl6pPr>
            <a:lvl7pPr marL="3554324" indent="0" algn="ctr">
              <a:buNone/>
              <a:defRPr>
                <a:solidFill>
                  <a:schemeClr val="tx1">
                    <a:tint val="75000"/>
                  </a:schemeClr>
                </a:solidFill>
              </a:defRPr>
            </a:lvl7pPr>
            <a:lvl8pPr marL="4146712" indent="0" algn="ctr">
              <a:buNone/>
              <a:defRPr>
                <a:solidFill>
                  <a:schemeClr val="tx1">
                    <a:tint val="75000"/>
                  </a:schemeClr>
                </a:solidFill>
              </a:defRPr>
            </a:lvl8pPr>
            <a:lvl9pPr marL="4739099" indent="0" algn="ctr">
              <a:buNone/>
              <a:defRPr>
                <a:solidFill>
                  <a:schemeClr val="tx1">
                    <a:tint val="75000"/>
                  </a:schemeClr>
                </a:solidFill>
              </a:defRPr>
            </a:lvl9pPr>
          </a:lstStyle>
          <a:p>
            <a:r>
              <a:rPr lang="en-GB" dirty="0"/>
              <a:t>Click to edit Master subtitle style</a:t>
            </a:r>
            <a:endParaRPr lang="en-US" dirty="0"/>
          </a:p>
        </p:txBody>
      </p:sp>
      <p:cxnSp>
        <p:nvCxnSpPr>
          <p:cNvPr id="8" name="Straight Connector 7"/>
          <p:cNvCxnSpPr/>
          <p:nvPr userDrawn="1"/>
        </p:nvCxnSpPr>
        <p:spPr>
          <a:xfrm>
            <a:off x="914400" y="5334024"/>
            <a:ext cx="3735037" cy="0"/>
          </a:xfrm>
          <a:prstGeom prst="line">
            <a:avLst/>
          </a:prstGeom>
          <a:ln>
            <a:solidFill>
              <a:srgbClr val="1E2257"/>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81216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a:buClr>
                <a:srgbClr val="1E2257"/>
              </a:buClr>
              <a:defRPr/>
            </a:lvl1pPr>
            <a:lvl2pPr>
              <a:buClr>
                <a:srgbClr val="1E2257"/>
              </a:buClr>
              <a:defRPr/>
            </a:lvl2pPr>
            <a:lvl3pPr>
              <a:buClr>
                <a:srgbClr val="1E2257"/>
              </a:buClr>
              <a:defRPr/>
            </a:lvl3pPr>
            <a:lvl4pPr>
              <a:buClr>
                <a:srgbClr val="1E2257"/>
              </a:buClr>
              <a:defRPr/>
            </a:lvl4pPr>
            <a:lvl5pPr>
              <a:buClr>
                <a:srgbClr val="1E2257"/>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7" name="Straight Connector 6"/>
          <p:cNvCxnSpPr/>
          <p:nvPr userDrawn="1"/>
        </p:nvCxnSpPr>
        <p:spPr>
          <a:xfrm>
            <a:off x="2260854" y="2248715"/>
            <a:ext cx="3014469" cy="0"/>
          </a:xfrm>
          <a:prstGeom prst="line">
            <a:avLst/>
          </a:prstGeom>
          <a:ln>
            <a:solidFill>
              <a:srgbClr val="1E2257"/>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06739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60853" y="397638"/>
            <a:ext cx="6705917" cy="566817"/>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2260854" y="1928909"/>
            <a:ext cx="4777168" cy="4197255"/>
          </a:xfrm>
        </p:spPr>
        <p:txBody>
          <a:bodyPr/>
          <a:lstStyle>
            <a:lvl1pPr>
              <a:buClr>
                <a:srgbClr val="1E2257"/>
              </a:buClr>
              <a:defRPr sz="3617"/>
            </a:lvl1pPr>
            <a:lvl2pPr>
              <a:buClr>
                <a:srgbClr val="1E2257"/>
              </a:buClr>
              <a:defRPr sz="3141"/>
            </a:lvl2pPr>
            <a:lvl3pPr>
              <a:buClr>
                <a:srgbClr val="1E2257"/>
              </a:buClr>
              <a:defRPr sz="2570"/>
            </a:lvl3pPr>
            <a:lvl4pPr>
              <a:buClr>
                <a:srgbClr val="1E2257"/>
              </a:buClr>
              <a:defRPr sz="2380"/>
            </a:lvl4pPr>
            <a:lvl5pPr>
              <a:buClr>
                <a:srgbClr val="1E2257"/>
              </a:buClr>
              <a:defRPr sz="2380"/>
            </a:lvl5pPr>
            <a:lvl6pPr>
              <a:defRPr sz="2380"/>
            </a:lvl6pPr>
            <a:lvl7pPr>
              <a:defRPr sz="2380"/>
            </a:lvl7pPr>
            <a:lvl8pPr>
              <a:defRPr sz="2380"/>
            </a:lvl8pPr>
            <a:lvl9pPr>
              <a:defRPr sz="238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7191300" y="1928909"/>
            <a:ext cx="4787069" cy="4197255"/>
          </a:xfrm>
        </p:spPr>
        <p:txBody>
          <a:bodyPr/>
          <a:lstStyle>
            <a:lvl1pPr>
              <a:buClr>
                <a:srgbClr val="1E2257"/>
              </a:buClr>
              <a:defRPr sz="3617"/>
            </a:lvl1pPr>
            <a:lvl2pPr>
              <a:buClr>
                <a:srgbClr val="1E2257"/>
              </a:buClr>
              <a:defRPr sz="3141"/>
            </a:lvl2pPr>
            <a:lvl3pPr>
              <a:buClr>
                <a:srgbClr val="1E2257"/>
              </a:buClr>
              <a:defRPr sz="2570"/>
            </a:lvl3pPr>
            <a:lvl4pPr>
              <a:buClr>
                <a:srgbClr val="1E2257"/>
              </a:buClr>
              <a:defRPr sz="2380"/>
            </a:lvl4pPr>
            <a:lvl5pPr>
              <a:buClr>
                <a:srgbClr val="1E2257"/>
              </a:buClr>
              <a:defRPr sz="2380"/>
            </a:lvl5pPr>
            <a:lvl6pPr>
              <a:defRPr sz="2380"/>
            </a:lvl6pPr>
            <a:lvl7pPr>
              <a:defRPr sz="2380"/>
            </a:lvl7pPr>
            <a:lvl8pPr>
              <a:defRPr sz="2380"/>
            </a:lvl8pPr>
            <a:lvl9pPr>
              <a:defRPr sz="238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5" name="Straight Connector 4"/>
          <p:cNvCxnSpPr/>
          <p:nvPr userDrawn="1"/>
        </p:nvCxnSpPr>
        <p:spPr>
          <a:xfrm>
            <a:off x="2260855" y="1125554"/>
            <a:ext cx="6705916" cy="0"/>
          </a:xfrm>
          <a:prstGeom prst="line">
            <a:avLst/>
          </a:prstGeom>
          <a:ln>
            <a:solidFill>
              <a:srgbClr val="1E2257"/>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48339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3235192"/>
            <a:ext cx="3735037" cy="2013376"/>
          </a:xfrm>
        </p:spPr>
        <p:txBody>
          <a:bodyPr anchor="b" anchorCtr="0">
            <a:normAutofit/>
          </a:bodyPr>
          <a:lstStyle>
            <a:lvl1pPr algn="l">
              <a:defRPr sz="3807" b="0" i="0">
                <a:solidFill>
                  <a:srgbClr val="505150"/>
                </a:solidFill>
              </a:defRPr>
            </a:lvl1pPr>
          </a:lstStyle>
          <a:p>
            <a:r>
              <a:rPr lang="en-GB" dirty="0"/>
              <a:t>Click to edit Master title style</a:t>
            </a:r>
            <a:endParaRPr lang="en-US" dirty="0"/>
          </a:p>
        </p:txBody>
      </p:sp>
      <p:sp>
        <p:nvSpPr>
          <p:cNvPr id="3" name="Subtitle 2"/>
          <p:cNvSpPr>
            <a:spLocks noGrp="1"/>
          </p:cNvSpPr>
          <p:nvPr>
            <p:ph type="subTitle" idx="1"/>
          </p:nvPr>
        </p:nvSpPr>
        <p:spPr>
          <a:xfrm>
            <a:off x="914400" y="5439908"/>
            <a:ext cx="3735037" cy="798516"/>
          </a:xfrm>
        </p:spPr>
        <p:txBody>
          <a:bodyPr>
            <a:normAutofit/>
          </a:bodyPr>
          <a:lstStyle>
            <a:lvl1pPr marL="0" indent="0" algn="l">
              <a:buNone/>
              <a:defRPr sz="1904">
                <a:solidFill>
                  <a:srgbClr val="505150"/>
                </a:solidFill>
              </a:defRPr>
            </a:lvl1pPr>
            <a:lvl2pPr marL="592387" indent="0" algn="ctr">
              <a:buNone/>
              <a:defRPr>
                <a:solidFill>
                  <a:schemeClr val="tx1">
                    <a:tint val="75000"/>
                  </a:schemeClr>
                </a:solidFill>
              </a:defRPr>
            </a:lvl2pPr>
            <a:lvl3pPr marL="1184775" indent="0" algn="ctr">
              <a:buNone/>
              <a:defRPr>
                <a:solidFill>
                  <a:schemeClr val="tx1">
                    <a:tint val="75000"/>
                  </a:schemeClr>
                </a:solidFill>
              </a:defRPr>
            </a:lvl3pPr>
            <a:lvl4pPr marL="1777162" indent="0" algn="ctr">
              <a:buNone/>
              <a:defRPr>
                <a:solidFill>
                  <a:schemeClr val="tx1">
                    <a:tint val="75000"/>
                  </a:schemeClr>
                </a:solidFill>
              </a:defRPr>
            </a:lvl4pPr>
            <a:lvl5pPr marL="2369549" indent="0" algn="ctr">
              <a:buNone/>
              <a:defRPr>
                <a:solidFill>
                  <a:schemeClr val="tx1">
                    <a:tint val="75000"/>
                  </a:schemeClr>
                </a:solidFill>
              </a:defRPr>
            </a:lvl5pPr>
            <a:lvl6pPr marL="2961937" indent="0" algn="ctr">
              <a:buNone/>
              <a:defRPr>
                <a:solidFill>
                  <a:schemeClr val="tx1">
                    <a:tint val="75000"/>
                  </a:schemeClr>
                </a:solidFill>
              </a:defRPr>
            </a:lvl6pPr>
            <a:lvl7pPr marL="3554324" indent="0" algn="ctr">
              <a:buNone/>
              <a:defRPr>
                <a:solidFill>
                  <a:schemeClr val="tx1">
                    <a:tint val="75000"/>
                  </a:schemeClr>
                </a:solidFill>
              </a:defRPr>
            </a:lvl7pPr>
            <a:lvl8pPr marL="4146712" indent="0" algn="ctr">
              <a:buNone/>
              <a:defRPr>
                <a:solidFill>
                  <a:schemeClr val="tx1">
                    <a:tint val="75000"/>
                  </a:schemeClr>
                </a:solidFill>
              </a:defRPr>
            </a:lvl8pPr>
            <a:lvl9pPr marL="4739099" indent="0" algn="ctr">
              <a:buNone/>
              <a:defRPr>
                <a:solidFill>
                  <a:schemeClr val="tx1">
                    <a:tint val="75000"/>
                  </a:schemeClr>
                </a:solidFill>
              </a:defRPr>
            </a:lvl9pPr>
          </a:lstStyle>
          <a:p>
            <a:r>
              <a:rPr lang="en-GB" dirty="0"/>
              <a:t>Click to edit Master subtitle style</a:t>
            </a:r>
            <a:endParaRPr lang="en-US" dirty="0"/>
          </a:p>
        </p:txBody>
      </p:sp>
      <p:cxnSp>
        <p:nvCxnSpPr>
          <p:cNvPr id="8" name="Straight Connector 7"/>
          <p:cNvCxnSpPr/>
          <p:nvPr userDrawn="1"/>
        </p:nvCxnSpPr>
        <p:spPr>
          <a:xfrm>
            <a:off x="914400" y="5334024"/>
            <a:ext cx="3735037" cy="0"/>
          </a:xfrm>
          <a:prstGeom prst="line">
            <a:avLst/>
          </a:prstGeom>
          <a:ln>
            <a:solidFill>
              <a:srgbClr val="0092D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43342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2_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lvl1pPr>
              <a:buClr>
                <a:srgbClr val="0092D2"/>
              </a:buClr>
              <a:defRPr/>
            </a:lvl1pPr>
            <a:lvl2pPr>
              <a:buClr>
                <a:srgbClr val="0092D2"/>
              </a:buClr>
              <a:defRPr/>
            </a:lvl2pPr>
            <a:lvl3pPr>
              <a:buClr>
                <a:srgbClr val="0092D2"/>
              </a:buClr>
              <a:defRPr/>
            </a:lvl3pPr>
            <a:lvl4pPr>
              <a:buClr>
                <a:srgbClr val="0092D2"/>
              </a:buClr>
              <a:defRPr/>
            </a:lvl4pPr>
            <a:lvl5pPr>
              <a:buClr>
                <a:srgbClr val="0092D2"/>
              </a:buClr>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7" name="Straight Connector 6"/>
          <p:cNvCxnSpPr/>
          <p:nvPr userDrawn="1"/>
        </p:nvCxnSpPr>
        <p:spPr>
          <a:xfrm>
            <a:off x="2260854" y="2248715"/>
            <a:ext cx="3014469" cy="0"/>
          </a:xfrm>
          <a:prstGeom prst="line">
            <a:avLst/>
          </a:prstGeom>
          <a:ln>
            <a:solidFill>
              <a:srgbClr val="0092D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9657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2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260853" y="397638"/>
            <a:ext cx="6705917" cy="566817"/>
          </a:xfrm>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2260854" y="1928909"/>
            <a:ext cx="4777168" cy="4197255"/>
          </a:xfrm>
        </p:spPr>
        <p:txBody>
          <a:bodyPr/>
          <a:lstStyle>
            <a:lvl1pPr>
              <a:buClr>
                <a:srgbClr val="0092D2"/>
              </a:buClr>
              <a:defRPr sz="3617"/>
            </a:lvl1pPr>
            <a:lvl2pPr>
              <a:buClr>
                <a:srgbClr val="0092D2"/>
              </a:buClr>
              <a:defRPr sz="3141"/>
            </a:lvl2pPr>
            <a:lvl3pPr>
              <a:buClr>
                <a:srgbClr val="0092D2"/>
              </a:buClr>
              <a:defRPr sz="2570"/>
            </a:lvl3pPr>
            <a:lvl4pPr>
              <a:buClr>
                <a:srgbClr val="0092D2"/>
              </a:buClr>
              <a:defRPr sz="2380"/>
            </a:lvl4pPr>
            <a:lvl5pPr>
              <a:buClr>
                <a:srgbClr val="0092D2"/>
              </a:buClr>
              <a:defRPr sz="2380"/>
            </a:lvl5pPr>
            <a:lvl6pPr>
              <a:defRPr sz="2380"/>
            </a:lvl6pPr>
            <a:lvl7pPr>
              <a:defRPr sz="2380"/>
            </a:lvl7pPr>
            <a:lvl8pPr>
              <a:defRPr sz="2380"/>
            </a:lvl8pPr>
            <a:lvl9pPr>
              <a:defRPr sz="238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Content Placeholder 3"/>
          <p:cNvSpPr>
            <a:spLocks noGrp="1"/>
          </p:cNvSpPr>
          <p:nvPr>
            <p:ph sz="half" idx="2"/>
          </p:nvPr>
        </p:nvSpPr>
        <p:spPr>
          <a:xfrm>
            <a:off x="7191300" y="1928909"/>
            <a:ext cx="4787069" cy="4197255"/>
          </a:xfrm>
        </p:spPr>
        <p:txBody>
          <a:bodyPr/>
          <a:lstStyle>
            <a:lvl1pPr>
              <a:buClr>
                <a:srgbClr val="0092D2"/>
              </a:buClr>
              <a:defRPr sz="3617"/>
            </a:lvl1pPr>
            <a:lvl2pPr>
              <a:buClr>
                <a:srgbClr val="0092D2"/>
              </a:buClr>
              <a:defRPr sz="3141"/>
            </a:lvl2pPr>
            <a:lvl3pPr>
              <a:buClr>
                <a:srgbClr val="0092D2"/>
              </a:buClr>
              <a:defRPr sz="2570"/>
            </a:lvl3pPr>
            <a:lvl4pPr>
              <a:buClr>
                <a:srgbClr val="0092D2"/>
              </a:buClr>
              <a:defRPr sz="2380"/>
            </a:lvl4pPr>
            <a:lvl5pPr>
              <a:buClr>
                <a:srgbClr val="0092D2"/>
              </a:buClr>
              <a:defRPr sz="2380"/>
            </a:lvl5pPr>
            <a:lvl6pPr>
              <a:defRPr sz="2380"/>
            </a:lvl6pPr>
            <a:lvl7pPr>
              <a:defRPr sz="2380"/>
            </a:lvl7pPr>
            <a:lvl8pPr>
              <a:defRPr sz="2380"/>
            </a:lvl8pPr>
            <a:lvl9pPr>
              <a:defRPr sz="238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cxnSp>
        <p:nvCxnSpPr>
          <p:cNvPr id="5" name="Straight Connector 4"/>
          <p:cNvCxnSpPr/>
          <p:nvPr userDrawn="1"/>
        </p:nvCxnSpPr>
        <p:spPr>
          <a:xfrm>
            <a:off x="2260855" y="1125554"/>
            <a:ext cx="6705916" cy="0"/>
          </a:xfrm>
          <a:prstGeom prst="line">
            <a:avLst/>
          </a:prstGeom>
          <a:ln>
            <a:solidFill>
              <a:srgbClr val="0092D2"/>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37437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2"/>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60854" y="409846"/>
            <a:ext cx="3014469" cy="1726603"/>
          </a:xfrm>
          <a:prstGeom prst="rect">
            <a:avLst/>
          </a:prstGeom>
        </p:spPr>
        <p:txBody>
          <a:bodyPr vert="horz" lIns="0" tIns="62239" rIns="0" bIns="0" rtlCol="0" anchor="ctr">
            <a:noAutofit/>
          </a:bodyPr>
          <a:lstStyle/>
          <a:p>
            <a:r>
              <a:rPr lang="en-GB" dirty="0"/>
              <a:t>Click to edit Master title style</a:t>
            </a:r>
            <a:endParaRPr lang="en-US" dirty="0"/>
          </a:p>
        </p:txBody>
      </p:sp>
      <p:sp>
        <p:nvSpPr>
          <p:cNvPr id="3" name="Text Placeholder 2"/>
          <p:cNvSpPr>
            <a:spLocks noGrp="1"/>
          </p:cNvSpPr>
          <p:nvPr>
            <p:ph type="body" idx="1"/>
          </p:nvPr>
        </p:nvSpPr>
        <p:spPr>
          <a:xfrm>
            <a:off x="5569107" y="2248716"/>
            <a:ext cx="6271630" cy="4246088"/>
          </a:xfrm>
          <a:prstGeom prst="rect">
            <a:avLst/>
          </a:prstGeom>
        </p:spPr>
        <p:txBody>
          <a:bodyPr vert="horz" lIns="0" tIns="62239" rIns="0" bIns="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Tree>
    <p:extLst>
      <p:ext uri="{BB962C8B-B14F-4D97-AF65-F5344CB8AC3E}">
        <p14:creationId xmlns:p14="http://schemas.microsoft.com/office/powerpoint/2010/main" val="1902862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592387" rtl="0" eaLnBrk="1" latinLnBrk="0" hangingPunct="1">
        <a:spcBef>
          <a:spcPct val="0"/>
        </a:spcBef>
        <a:buNone/>
        <a:defRPr sz="3807" kern="1200">
          <a:solidFill>
            <a:srgbClr val="505150"/>
          </a:solidFill>
          <a:latin typeface="+mj-lt"/>
          <a:ea typeface="+mj-ea"/>
          <a:cs typeface="+mj-cs"/>
        </a:defRPr>
      </a:lvl1pPr>
    </p:titleStyle>
    <p:bodyStyle>
      <a:lvl1pPr marL="444291" indent="-444291" algn="l" defTabSz="592387" rtl="0" eaLnBrk="1" latinLnBrk="0" hangingPunct="1">
        <a:spcBef>
          <a:spcPct val="20000"/>
        </a:spcBef>
        <a:buClr>
          <a:srgbClr val="AD1221"/>
        </a:buClr>
        <a:buFont typeface="Arial"/>
        <a:buChar char="•"/>
        <a:defRPr sz="3046" kern="1200">
          <a:solidFill>
            <a:srgbClr val="505150"/>
          </a:solidFill>
          <a:latin typeface="+mn-lt"/>
          <a:ea typeface="+mn-ea"/>
          <a:cs typeface="+mn-cs"/>
        </a:defRPr>
      </a:lvl1pPr>
      <a:lvl2pPr marL="962630" indent="-370242" algn="l" defTabSz="592387" rtl="0" eaLnBrk="1" latinLnBrk="0" hangingPunct="1">
        <a:spcBef>
          <a:spcPct val="20000"/>
        </a:spcBef>
        <a:buClr>
          <a:srgbClr val="AD1221"/>
        </a:buClr>
        <a:buFont typeface="Arial"/>
        <a:buChar char="–"/>
        <a:defRPr sz="2855" kern="1200">
          <a:solidFill>
            <a:srgbClr val="505150"/>
          </a:solidFill>
          <a:latin typeface="+mn-lt"/>
          <a:ea typeface="+mn-ea"/>
          <a:cs typeface="+mn-cs"/>
        </a:defRPr>
      </a:lvl2pPr>
      <a:lvl3pPr marL="1480968" indent="-296193" algn="l" defTabSz="592387" rtl="0" eaLnBrk="1" latinLnBrk="0" hangingPunct="1">
        <a:spcBef>
          <a:spcPct val="20000"/>
        </a:spcBef>
        <a:buClr>
          <a:srgbClr val="AD1221"/>
        </a:buClr>
        <a:buFont typeface="Arial"/>
        <a:buChar char="•"/>
        <a:defRPr sz="2665" kern="1200">
          <a:solidFill>
            <a:srgbClr val="505150"/>
          </a:solidFill>
          <a:latin typeface="+mn-lt"/>
          <a:ea typeface="+mn-ea"/>
          <a:cs typeface="+mn-cs"/>
        </a:defRPr>
      </a:lvl3pPr>
      <a:lvl4pPr marL="2073355" indent="-296193" algn="l" defTabSz="592387" rtl="0" eaLnBrk="1" latinLnBrk="0" hangingPunct="1">
        <a:spcBef>
          <a:spcPct val="20000"/>
        </a:spcBef>
        <a:buClr>
          <a:srgbClr val="AD1221"/>
        </a:buClr>
        <a:buFont typeface="Arial"/>
        <a:buChar char="–"/>
        <a:defRPr sz="2570" kern="1200">
          <a:solidFill>
            <a:srgbClr val="505150"/>
          </a:solidFill>
          <a:latin typeface="+mn-lt"/>
          <a:ea typeface="+mn-ea"/>
          <a:cs typeface="+mn-cs"/>
        </a:defRPr>
      </a:lvl4pPr>
      <a:lvl5pPr marL="2665743" indent="-296193" algn="l" defTabSz="592387" rtl="0" eaLnBrk="1" latinLnBrk="0" hangingPunct="1">
        <a:spcBef>
          <a:spcPct val="20000"/>
        </a:spcBef>
        <a:buClr>
          <a:srgbClr val="AD1221"/>
        </a:buClr>
        <a:buFont typeface="Arial"/>
        <a:buChar char="»"/>
        <a:defRPr sz="2570" kern="1200">
          <a:solidFill>
            <a:srgbClr val="505150"/>
          </a:solidFill>
          <a:latin typeface="+mn-lt"/>
          <a:ea typeface="+mn-ea"/>
          <a:cs typeface="+mn-cs"/>
        </a:defRPr>
      </a:lvl5pPr>
      <a:lvl6pPr marL="3258130" indent="-296193" algn="l" defTabSz="592387" rtl="0" eaLnBrk="1" latinLnBrk="0" hangingPunct="1">
        <a:spcBef>
          <a:spcPct val="20000"/>
        </a:spcBef>
        <a:buFont typeface="Arial"/>
        <a:buChar char="•"/>
        <a:defRPr sz="2570" kern="1200">
          <a:solidFill>
            <a:schemeClr val="tx1"/>
          </a:solidFill>
          <a:latin typeface="+mn-lt"/>
          <a:ea typeface="+mn-ea"/>
          <a:cs typeface="+mn-cs"/>
        </a:defRPr>
      </a:lvl6pPr>
      <a:lvl7pPr marL="3850517" indent="-296193" algn="l" defTabSz="592387" rtl="0" eaLnBrk="1" latinLnBrk="0" hangingPunct="1">
        <a:spcBef>
          <a:spcPct val="20000"/>
        </a:spcBef>
        <a:buFont typeface="Arial"/>
        <a:buChar char="•"/>
        <a:defRPr sz="2570" kern="1200">
          <a:solidFill>
            <a:schemeClr val="tx1"/>
          </a:solidFill>
          <a:latin typeface="+mn-lt"/>
          <a:ea typeface="+mn-ea"/>
          <a:cs typeface="+mn-cs"/>
        </a:defRPr>
      </a:lvl7pPr>
      <a:lvl8pPr marL="4442905" indent="-296193" algn="l" defTabSz="592387" rtl="0" eaLnBrk="1" latinLnBrk="0" hangingPunct="1">
        <a:spcBef>
          <a:spcPct val="20000"/>
        </a:spcBef>
        <a:buFont typeface="Arial"/>
        <a:buChar char="•"/>
        <a:defRPr sz="2570" kern="1200">
          <a:solidFill>
            <a:schemeClr val="tx1"/>
          </a:solidFill>
          <a:latin typeface="+mn-lt"/>
          <a:ea typeface="+mn-ea"/>
          <a:cs typeface="+mn-cs"/>
        </a:defRPr>
      </a:lvl8pPr>
      <a:lvl9pPr marL="5035292" indent="-296193" algn="l" defTabSz="592387" rtl="0" eaLnBrk="1" latinLnBrk="0" hangingPunct="1">
        <a:spcBef>
          <a:spcPct val="20000"/>
        </a:spcBef>
        <a:buFont typeface="Arial"/>
        <a:buChar char="•"/>
        <a:defRPr sz="2570" kern="1200">
          <a:solidFill>
            <a:schemeClr val="tx1"/>
          </a:solidFill>
          <a:latin typeface="+mn-lt"/>
          <a:ea typeface="+mn-ea"/>
          <a:cs typeface="+mn-cs"/>
        </a:defRPr>
      </a:lvl9pPr>
    </p:bodyStyle>
    <p:otherStyle>
      <a:defPPr>
        <a:defRPr lang="en-US"/>
      </a:defPPr>
      <a:lvl1pPr marL="0" algn="l" defTabSz="592387" rtl="0" eaLnBrk="1" latinLnBrk="0" hangingPunct="1">
        <a:defRPr sz="2380" kern="1200">
          <a:solidFill>
            <a:schemeClr val="tx1"/>
          </a:solidFill>
          <a:latin typeface="+mn-lt"/>
          <a:ea typeface="+mn-ea"/>
          <a:cs typeface="+mn-cs"/>
        </a:defRPr>
      </a:lvl1pPr>
      <a:lvl2pPr marL="592387" algn="l" defTabSz="592387" rtl="0" eaLnBrk="1" latinLnBrk="0" hangingPunct="1">
        <a:defRPr sz="2380" kern="1200">
          <a:solidFill>
            <a:schemeClr val="tx1"/>
          </a:solidFill>
          <a:latin typeface="+mn-lt"/>
          <a:ea typeface="+mn-ea"/>
          <a:cs typeface="+mn-cs"/>
        </a:defRPr>
      </a:lvl2pPr>
      <a:lvl3pPr marL="1184775" algn="l" defTabSz="592387" rtl="0" eaLnBrk="1" latinLnBrk="0" hangingPunct="1">
        <a:defRPr sz="2380" kern="1200">
          <a:solidFill>
            <a:schemeClr val="tx1"/>
          </a:solidFill>
          <a:latin typeface="+mn-lt"/>
          <a:ea typeface="+mn-ea"/>
          <a:cs typeface="+mn-cs"/>
        </a:defRPr>
      </a:lvl3pPr>
      <a:lvl4pPr marL="1777162" algn="l" defTabSz="592387" rtl="0" eaLnBrk="1" latinLnBrk="0" hangingPunct="1">
        <a:defRPr sz="2380" kern="1200">
          <a:solidFill>
            <a:schemeClr val="tx1"/>
          </a:solidFill>
          <a:latin typeface="+mn-lt"/>
          <a:ea typeface="+mn-ea"/>
          <a:cs typeface="+mn-cs"/>
        </a:defRPr>
      </a:lvl4pPr>
      <a:lvl5pPr marL="2369549" algn="l" defTabSz="592387" rtl="0" eaLnBrk="1" latinLnBrk="0" hangingPunct="1">
        <a:defRPr sz="2380" kern="1200">
          <a:solidFill>
            <a:schemeClr val="tx1"/>
          </a:solidFill>
          <a:latin typeface="+mn-lt"/>
          <a:ea typeface="+mn-ea"/>
          <a:cs typeface="+mn-cs"/>
        </a:defRPr>
      </a:lvl5pPr>
      <a:lvl6pPr marL="2961937" algn="l" defTabSz="592387" rtl="0" eaLnBrk="1" latinLnBrk="0" hangingPunct="1">
        <a:defRPr sz="2380" kern="1200">
          <a:solidFill>
            <a:schemeClr val="tx1"/>
          </a:solidFill>
          <a:latin typeface="+mn-lt"/>
          <a:ea typeface="+mn-ea"/>
          <a:cs typeface="+mn-cs"/>
        </a:defRPr>
      </a:lvl6pPr>
      <a:lvl7pPr marL="3554324" algn="l" defTabSz="592387" rtl="0" eaLnBrk="1" latinLnBrk="0" hangingPunct="1">
        <a:defRPr sz="2380" kern="1200">
          <a:solidFill>
            <a:schemeClr val="tx1"/>
          </a:solidFill>
          <a:latin typeface="+mn-lt"/>
          <a:ea typeface="+mn-ea"/>
          <a:cs typeface="+mn-cs"/>
        </a:defRPr>
      </a:lvl7pPr>
      <a:lvl8pPr marL="4146712" algn="l" defTabSz="592387" rtl="0" eaLnBrk="1" latinLnBrk="0" hangingPunct="1">
        <a:defRPr sz="2380" kern="1200">
          <a:solidFill>
            <a:schemeClr val="tx1"/>
          </a:solidFill>
          <a:latin typeface="+mn-lt"/>
          <a:ea typeface="+mn-ea"/>
          <a:cs typeface="+mn-cs"/>
        </a:defRPr>
      </a:lvl8pPr>
      <a:lvl9pPr marL="4739099" algn="l" defTabSz="592387" rtl="0" eaLnBrk="1" latinLnBrk="0" hangingPunct="1">
        <a:defRPr sz="23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www.all-languages.org.uk/home-learning-help/"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hyperlink" Target="https://www.all-languages.org.uk/home-learning-help/"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https://www.all-languages.org.uk/category/languages-today/languages-today-extended-content/" TargetMode="External"/><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hyperlink" Target="https://www.all-languages.org.uk/teacher-briefings/" TargetMode="External"/><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www.all-languages.org.uk/secondary/"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www.all-languages.org.uk/primary-2/"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www.all-london.org.uk/site/index.php/event/webinar-with-steven-fawkes-all-summer-roadshow-2020/"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3" Type="http://schemas.openxmlformats.org/officeDocument/2006/relationships/hyperlink" Target="https://www.all-languages.org.uk/research-practice/language-zones/francophonie/" TargetMode="External"/><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hyperlink" Target="http://www.all-london.org.uk/site/index.php/event/webinar-with-steven-fawkes-all-summer-roadshow-2020/" TargetMode="External"/><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hyperlink" Target="http://www.all-london.org.uk/site/index.php/webinar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hyperlink" Target="https://www.all-languages.org.uk/initiatives/a-glimpse-into-the-future-elapse/"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3" Type="http://schemas.openxmlformats.org/officeDocument/2006/relationships/hyperlink" Target="https://www.all-languages.org.uk/research-practice/language-zones/francophonie/" TargetMode="External"/><Relationship Id="rId2" Type="http://schemas.openxmlformats.org/officeDocument/2006/relationships/notesSlide" Target="../notesSlides/notesSlide20.xml"/><Relationship Id="rId1" Type="http://schemas.openxmlformats.org/officeDocument/2006/relationships/slideLayout" Target="../slideLayouts/slideLayout5.xml"/><Relationship Id="rId4" Type="http://schemas.openxmlformats.org/officeDocument/2006/relationships/hyperlink" Target="https://www.universitesdefrancophonia.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3" Type="http://schemas.openxmlformats.org/officeDocument/2006/relationships/hyperlink" Target="http://www.all-languages.org.uk/" TargetMode="External"/><Relationship Id="rId2" Type="http://schemas.openxmlformats.org/officeDocument/2006/relationships/notesSlide" Target="../notesSlides/notesSlide22.xml"/><Relationship Id="rId1" Type="http://schemas.openxmlformats.org/officeDocument/2006/relationships/slideLayout" Target="../slideLayouts/slideLayout8.xml"/><Relationship Id="rId4" Type="http://schemas.openxmlformats.org/officeDocument/2006/relationships/hyperlink" Target="mailto:info@all-languages.org.uk"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gov.uk/coronavirus" TargetMode="External"/><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hyperlink" Target="mailto:info@all-languages.org.uk" TargetMode="External"/><Relationship Id="rId2" Type="http://schemas.openxmlformats.org/officeDocument/2006/relationships/hyperlink" Target="https://www.gov.uk/coronavirus"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hyperlink" Target="https://www.all-languages.org.uk/home-learning-help/" TargetMode="Externa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hyperlink" Target="https://www.kc-jones.co.uk/lw2020" TargetMode="Externa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8A45F-9073-4C15-A6B6-9F47DFB2AADA}"/>
              </a:ext>
            </a:extLst>
          </p:cNvPr>
          <p:cNvSpPr>
            <a:spLocks noGrp="1"/>
          </p:cNvSpPr>
          <p:nvPr>
            <p:ph type="ctrTitle"/>
          </p:nvPr>
        </p:nvSpPr>
        <p:spPr/>
        <p:txBody>
          <a:bodyPr/>
          <a:lstStyle/>
          <a:p>
            <a:r>
              <a:rPr lang="en-GB" dirty="0"/>
              <a:t>Branch and Network Roadshow</a:t>
            </a:r>
          </a:p>
        </p:txBody>
      </p:sp>
      <p:sp>
        <p:nvSpPr>
          <p:cNvPr id="3" name="Subtitle 2">
            <a:extLst>
              <a:ext uri="{FF2B5EF4-FFF2-40B4-BE49-F238E27FC236}">
                <a16:creationId xmlns:a16="http://schemas.microsoft.com/office/drawing/2014/main" id="{B6985D25-33AD-42D6-B047-164C171B0B76}"/>
              </a:ext>
            </a:extLst>
          </p:cNvPr>
          <p:cNvSpPr>
            <a:spLocks noGrp="1"/>
          </p:cNvSpPr>
          <p:nvPr>
            <p:ph type="subTitle" idx="1"/>
          </p:nvPr>
        </p:nvSpPr>
        <p:spPr/>
        <p:txBody>
          <a:bodyPr/>
          <a:lstStyle/>
          <a:p>
            <a:r>
              <a:rPr lang="en-GB" dirty="0"/>
              <a:t>  May 2020</a:t>
            </a:r>
          </a:p>
        </p:txBody>
      </p:sp>
    </p:spTree>
    <p:extLst>
      <p:ext uri="{BB962C8B-B14F-4D97-AF65-F5344CB8AC3E}">
        <p14:creationId xmlns:p14="http://schemas.microsoft.com/office/powerpoint/2010/main" val="3930025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4766479" cy="1726603"/>
          </a:xfrm>
        </p:spPr>
        <p:txBody>
          <a:bodyPr/>
          <a:lstStyle/>
          <a:p>
            <a:r>
              <a:rPr lang="en-GB" dirty="0"/>
              <a:t>Lockdown</a:t>
            </a:r>
            <a:endParaRPr lang="en-US" dirty="0"/>
          </a:p>
        </p:txBody>
      </p:sp>
      <p:sp>
        <p:nvSpPr>
          <p:cNvPr id="3" name="Content Placeholder 2"/>
          <p:cNvSpPr>
            <a:spLocks noGrp="1"/>
          </p:cNvSpPr>
          <p:nvPr>
            <p:ph idx="1"/>
          </p:nvPr>
        </p:nvSpPr>
        <p:spPr>
          <a:xfrm>
            <a:off x="2260854" y="2248716"/>
            <a:ext cx="9579883" cy="4246088"/>
          </a:xfrm>
        </p:spPr>
        <p:txBody>
          <a:bodyPr>
            <a:normAutofit fontScale="92500"/>
          </a:bodyPr>
          <a:lstStyle/>
          <a:p>
            <a:r>
              <a:rPr lang="en-GB" dirty="0"/>
              <a:t>What we didn’t know at Language World was about Lockdown, but ALL people and corporate members were quick to step up with support for colleagues:</a:t>
            </a:r>
          </a:p>
          <a:p>
            <a:pPr lvl="1"/>
            <a:r>
              <a:rPr lang="en-GB" dirty="0"/>
              <a:t>The website signposts a wide variety of resources and strategies</a:t>
            </a:r>
          </a:p>
          <a:p>
            <a:pPr lvl="1"/>
            <a:r>
              <a:rPr lang="en-GB" dirty="0"/>
              <a:t>ALL London, among others ,set up whole series of webinars to help people keep in touch     </a:t>
            </a:r>
          </a:p>
          <a:p>
            <a:r>
              <a:rPr lang="en-GB" dirty="0"/>
              <a:t>These and other things are reported in the magazine, available here : </a:t>
            </a:r>
            <a:r>
              <a:rPr lang="en-US" dirty="0">
                <a:hlinkClick r:id="rId2"/>
              </a:rPr>
              <a:t>https://www.all-languages.org.uk/home-learning-help/</a:t>
            </a:r>
            <a:endParaRPr lang="en-GB" dirty="0"/>
          </a:p>
          <a:p>
            <a:endParaRPr lang="en-GB" dirty="0"/>
          </a:p>
        </p:txBody>
      </p:sp>
    </p:spTree>
    <p:extLst>
      <p:ext uri="{BB962C8B-B14F-4D97-AF65-F5344CB8AC3E}">
        <p14:creationId xmlns:p14="http://schemas.microsoft.com/office/powerpoint/2010/main" val="35255394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4766479" cy="1726603"/>
          </a:xfrm>
        </p:spPr>
        <p:txBody>
          <a:bodyPr/>
          <a:lstStyle/>
          <a:p>
            <a:r>
              <a:rPr lang="en-GB" dirty="0"/>
              <a:t>Languages Today </a:t>
            </a:r>
            <a:endParaRPr lang="en-US" dirty="0"/>
          </a:p>
        </p:txBody>
      </p:sp>
      <p:sp>
        <p:nvSpPr>
          <p:cNvPr id="3" name="Content Placeholder 2"/>
          <p:cNvSpPr>
            <a:spLocks noGrp="1"/>
          </p:cNvSpPr>
          <p:nvPr>
            <p:ph idx="1"/>
          </p:nvPr>
        </p:nvSpPr>
        <p:spPr>
          <a:xfrm>
            <a:off x="2260854" y="2248716"/>
            <a:ext cx="9579883" cy="4246088"/>
          </a:xfrm>
        </p:spPr>
        <p:txBody>
          <a:bodyPr>
            <a:normAutofit/>
          </a:bodyPr>
          <a:lstStyle/>
          <a:p>
            <a:r>
              <a:rPr lang="en-GB" dirty="0"/>
              <a:t>The magazine is also available here : </a:t>
            </a:r>
            <a:r>
              <a:rPr lang="en-US" dirty="0">
                <a:hlinkClick r:id="rId3"/>
              </a:rPr>
              <a:t>https://www.all-languages.org.uk/home-learning-help/</a:t>
            </a:r>
            <a:endParaRPr lang="en-GB" dirty="0"/>
          </a:p>
          <a:p>
            <a:r>
              <a:rPr lang="en-GB" dirty="0"/>
              <a:t>We are already receiving great feedback from readers all over the country and beyond ! Both on the LT content and on the gesture of making it available, so thanks to all involved!</a:t>
            </a:r>
          </a:p>
          <a:p>
            <a:r>
              <a:rPr lang="en-GB" dirty="0"/>
              <a:t>If you know someone who would enjoy it , give them the link (and point out the membership offer, please.)</a:t>
            </a:r>
          </a:p>
        </p:txBody>
      </p:sp>
    </p:spTree>
    <p:extLst>
      <p:ext uri="{BB962C8B-B14F-4D97-AF65-F5344CB8AC3E}">
        <p14:creationId xmlns:p14="http://schemas.microsoft.com/office/powerpoint/2010/main" val="949808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4379789" cy="1726603"/>
          </a:xfrm>
        </p:spPr>
        <p:txBody>
          <a:bodyPr/>
          <a:lstStyle/>
          <a:p>
            <a:r>
              <a:rPr lang="en-GB" i="1" dirty="0"/>
              <a:t>Have you visited … LT Extra?</a:t>
            </a:r>
            <a:br>
              <a:rPr lang="en-GB" i="1" dirty="0"/>
            </a:br>
            <a:endParaRPr lang="en-US" dirty="0"/>
          </a:p>
        </p:txBody>
      </p:sp>
      <p:sp>
        <p:nvSpPr>
          <p:cNvPr id="3" name="Content Placeholder 2"/>
          <p:cNvSpPr>
            <a:spLocks noGrp="1"/>
          </p:cNvSpPr>
          <p:nvPr>
            <p:ph idx="1"/>
          </p:nvPr>
        </p:nvSpPr>
        <p:spPr>
          <a:xfrm>
            <a:off x="2260854" y="2248716"/>
            <a:ext cx="9579883" cy="4246088"/>
          </a:xfrm>
        </p:spPr>
        <p:txBody>
          <a:bodyPr/>
          <a:lstStyle/>
          <a:p>
            <a:r>
              <a:rPr lang="en-US" dirty="0">
                <a:hlinkClick r:id="rId3"/>
              </a:rPr>
              <a:t>https://www.all-languages.org.uk/category/languages-today/languages-today-extended-content/</a:t>
            </a:r>
            <a:r>
              <a:rPr lang="en-US" dirty="0"/>
              <a:t>   </a:t>
            </a:r>
          </a:p>
          <a:p>
            <a:endParaRPr lang="en-US" dirty="0"/>
          </a:p>
        </p:txBody>
      </p:sp>
    </p:spTree>
    <p:extLst>
      <p:ext uri="{BB962C8B-B14F-4D97-AF65-F5344CB8AC3E}">
        <p14:creationId xmlns:p14="http://schemas.microsoft.com/office/powerpoint/2010/main" val="39827970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974F-2494-45C8-BE60-73308379FE49}"/>
              </a:ext>
            </a:extLst>
          </p:cNvPr>
          <p:cNvSpPr>
            <a:spLocks noGrp="1"/>
          </p:cNvSpPr>
          <p:nvPr>
            <p:ph type="title"/>
          </p:nvPr>
        </p:nvSpPr>
        <p:spPr>
          <a:xfrm>
            <a:off x="2260854" y="409846"/>
            <a:ext cx="5544203" cy="1726603"/>
          </a:xfrm>
        </p:spPr>
        <p:txBody>
          <a:bodyPr/>
          <a:lstStyle/>
          <a:p>
            <a:r>
              <a:rPr lang="en-GB" dirty="0"/>
              <a:t>New on the ALL website</a:t>
            </a:r>
          </a:p>
        </p:txBody>
      </p:sp>
      <p:sp>
        <p:nvSpPr>
          <p:cNvPr id="3" name="Content Placeholder 2">
            <a:extLst>
              <a:ext uri="{FF2B5EF4-FFF2-40B4-BE49-F238E27FC236}">
                <a16:creationId xmlns:a16="http://schemas.microsoft.com/office/drawing/2014/main" id="{044CBD6A-FFA7-4AA4-9B23-C84140A02596}"/>
              </a:ext>
            </a:extLst>
          </p:cNvPr>
          <p:cNvSpPr>
            <a:spLocks noGrp="1"/>
          </p:cNvSpPr>
          <p:nvPr>
            <p:ph idx="1"/>
          </p:nvPr>
        </p:nvSpPr>
        <p:spPr>
          <a:xfrm>
            <a:off x="2260854" y="2248716"/>
            <a:ext cx="9579883" cy="4246088"/>
          </a:xfrm>
        </p:spPr>
        <p:txBody>
          <a:bodyPr>
            <a:normAutofit/>
          </a:bodyPr>
          <a:lstStyle/>
          <a:p>
            <a:r>
              <a:rPr lang="en-GB" dirty="0"/>
              <a:t>Latest briefings:</a:t>
            </a:r>
          </a:p>
          <a:p>
            <a:pPr marL="0" indent="0">
              <a:buNone/>
            </a:pPr>
            <a:r>
              <a:rPr lang="en-US" dirty="0">
                <a:hlinkClick r:id="rId3"/>
              </a:rPr>
              <a:t>https://www.all-languages.org.uk/teacher-briefings/</a:t>
            </a:r>
            <a:r>
              <a:rPr lang="en-US" dirty="0"/>
              <a:t> </a:t>
            </a:r>
          </a:p>
          <a:p>
            <a:pPr marL="0" indent="0">
              <a:buNone/>
            </a:pPr>
            <a:r>
              <a:rPr lang="en-GB" dirty="0"/>
              <a:t>22 Re-evaluating the primary scheme of work</a:t>
            </a:r>
          </a:p>
          <a:p>
            <a:pPr marL="0" indent="0">
              <a:buNone/>
            </a:pPr>
            <a:r>
              <a:rPr lang="en-GB" dirty="0"/>
              <a:t>23 Cultural Capital</a:t>
            </a:r>
          </a:p>
          <a:p>
            <a:pPr marL="0" indent="0">
              <a:buNone/>
            </a:pPr>
            <a:endParaRPr lang="en-GB" dirty="0"/>
          </a:p>
        </p:txBody>
      </p:sp>
    </p:spTree>
    <p:extLst>
      <p:ext uri="{BB962C8B-B14F-4D97-AF65-F5344CB8AC3E}">
        <p14:creationId xmlns:p14="http://schemas.microsoft.com/office/powerpoint/2010/main" val="598849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4089146" cy="1726603"/>
          </a:xfrm>
        </p:spPr>
        <p:txBody>
          <a:bodyPr/>
          <a:lstStyle/>
          <a:p>
            <a:r>
              <a:rPr lang="en-GB" dirty="0"/>
              <a:t>Cultural  Capital </a:t>
            </a:r>
            <a:endParaRPr lang="en-US" dirty="0"/>
          </a:p>
        </p:txBody>
      </p:sp>
      <p:sp>
        <p:nvSpPr>
          <p:cNvPr id="3" name="Content Placeholder 2"/>
          <p:cNvSpPr>
            <a:spLocks noGrp="1"/>
          </p:cNvSpPr>
          <p:nvPr>
            <p:ph idx="1"/>
          </p:nvPr>
        </p:nvSpPr>
        <p:spPr>
          <a:xfrm>
            <a:off x="2260854" y="2248716"/>
            <a:ext cx="9579883" cy="4246088"/>
          </a:xfrm>
        </p:spPr>
        <p:txBody>
          <a:bodyPr/>
          <a:lstStyle/>
          <a:p>
            <a:r>
              <a:rPr lang="en-US" dirty="0" err="1"/>
              <a:t>OfSTED</a:t>
            </a:r>
            <a:r>
              <a:rPr lang="en-US" dirty="0"/>
              <a:t> writes in the Education Inspection Handbook that </a:t>
            </a:r>
            <a:r>
              <a:rPr lang="en-US" b="1" i="1" dirty="0"/>
              <a:t>cultural capital</a:t>
            </a:r>
            <a:r>
              <a:rPr lang="en-US" i="1" dirty="0"/>
              <a:t> is the essential knowledge that pupils need to be educated citizens, introducing them to the best that has been thought and said and helping to engender an appreciation of human creativity and achievement.</a:t>
            </a:r>
            <a:endParaRPr lang="en-US" dirty="0"/>
          </a:p>
          <a:p>
            <a:endParaRPr lang="en-US" dirty="0"/>
          </a:p>
        </p:txBody>
      </p:sp>
    </p:spTree>
    <p:extLst>
      <p:ext uri="{BB962C8B-B14F-4D97-AF65-F5344CB8AC3E}">
        <p14:creationId xmlns:p14="http://schemas.microsoft.com/office/powerpoint/2010/main" val="2427300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6155013" cy="1726603"/>
          </a:xfrm>
        </p:spPr>
        <p:txBody>
          <a:bodyPr/>
          <a:lstStyle/>
          <a:p>
            <a:r>
              <a:rPr lang="en-GB" dirty="0"/>
              <a:t>Languages and Cultural Capital </a:t>
            </a:r>
            <a:endParaRPr lang="en-US" dirty="0"/>
          </a:p>
        </p:txBody>
      </p:sp>
      <p:sp>
        <p:nvSpPr>
          <p:cNvPr id="3" name="Content Placeholder 2"/>
          <p:cNvSpPr>
            <a:spLocks noGrp="1"/>
          </p:cNvSpPr>
          <p:nvPr>
            <p:ph idx="1"/>
          </p:nvPr>
        </p:nvSpPr>
        <p:spPr>
          <a:xfrm>
            <a:off x="2260854" y="2248716"/>
            <a:ext cx="9579883" cy="4246088"/>
          </a:xfrm>
        </p:spPr>
        <p:txBody>
          <a:bodyPr/>
          <a:lstStyle/>
          <a:p>
            <a:r>
              <a:rPr lang="en-GB" dirty="0"/>
              <a:t>Culture is a significant element of a Language curriculum (and part of the </a:t>
            </a:r>
            <a:r>
              <a:rPr lang="en-GB" dirty="0" err="1"/>
              <a:t>PoS</a:t>
            </a:r>
            <a:r>
              <a:rPr lang="en-GB" dirty="0"/>
              <a:t>)  </a:t>
            </a:r>
          </a:p>
          <a:p>
            <a:pPr lvl="1"/>
            <a:r>
              <a:rPr lang="en-GB" i="1" dirty="0"/>
              <a:t>What cultural elements do you include in your schemes of learning?</a:t>
            </a:r>
          </a:p>
          <a:p>
            <a:pPr lvl="1"/>
            <a:r>
              <a:rPr lang="en-GB" i="1" dirty="0"/>
              <a:t>Are they consistent throughout the school? Why / why not? </a:t>
            </a:r>
          </a:p>
          <a:p>
            <a:pPr lvl="1"/>
            <a:r>
              <a:rPr lang="en-GB" i="1" dirty="0"/>
              <a:t>What is their purpose? </a:t>
            </a:r>
            <a:endParaRPr lang="en-US" i="1" dirty="0"/>
          </a:p>
        </p:txBody>
      </p:sp>
    </p:spTree>
    <p:extLst>
      <p:ext uri="{BB962C8B-B14F-4D97-AF65-F5344CB8AC3E}">
        <p14:creationId xmlns:p14="http://schemas.microsoft.com/office/powerpoint/2010/main" val="699330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else?</a:t>
            </a:r>
            <a:endParaRPr lang="en-US" dirty="0"/>
          </a:p>
        </p:txBody>
      </p:sp>
      <p:sp>
        <p:nvSpPr>
          <p:cNvPr id="3" name="Content Placeholder 2"/>
          <p:cNvSpPr>
            <a:spLocks noGrp="1"/>
          </p:cNvSpPr>
          <p:nvPr>
            <p:ph idx="1"/>
          </p:nvPr>
        </p:nvSpPr>
        <p:spPr>
          <a:xfrm>
            <a:off x="2260854" y="2248716"/>
            <a:ext cx="9579883" cy="4246088"/>
          </a:xfrm>
        </p:spPr>
        <p:txBody>
          <a:bodyPr/>
          <a:lstStyle/>
          <a:p>
            <a:r>
              <a:rPr lang="en-GB" dirty="0"/>
              <a:t>The Cultural Capital concept (</a:t>
            </a:r>
            <a:r>
              <a:rPr lang="en-US" i="1" dirty="0"/>
              <a:t>knowledge that pupils need to be educated citizens) </a:t>
            </a:r>
            <a:r>
              <a:rPr lang="en-GB" dirty="0"/>
              <a:t>is not restricted to learning about other cultures. </a:t>
            </a:r>
          </a:p>
          <a:p>
            <a:r>
              <a:rPr lang="en-GB" dirty="0"/>
              <a:t>To help raise the profile of Languages in schools you might collate ideas about how Language Learning contributes to personal/citizenship development (See Briefing or Notes)</a:t>
            </a:r>
            <a:endParaRPr lang="en-US" dirty="0"/>
          </a:p>
        </p:txBody>
      </p:sp>
    </p:spTree>
    <p:extLst>
      <p:ext uri="{BB962C8B-B14F-4D97-AF65-F5344CB8AC3E}">
        <p14:creationId xmlns:p14="http://schemas.microsoft.com/office/powerpoint/2010/main" val="353694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ALL website </a:t>
            </a:r>
            <a:endParaRPr lang="en-US" dirty="0"/>
          </a:p>
        </p:txBody>
      </p:sp>
      <p:sp>
        <p:nvSpPr>
          <p:cNvPr id="3" name="Content Placeholder 2"/>
          <p:cNvSpPr>
            <a:spLocks noGrp="1"/>
          </p:cNvSpPr>
          <p:nvPr>
            <p:ph idx="1"/>
          </p:nvPr>
        </p:nvSpPr>
        <p:spPr>
          <a:xfrm>
            <a:off x="2260854" y="2248716"/>
            <a:ext cx="9579883" cy="4246088"/>
          </a:xfrm>
        </p:spPr>
        <p:txBody>
          <a:bodyPr/>
          <a:lstStyle/>
          <a:p>
            <a:r>
              <a:rPr lang="en-GB" dirty="0"/>
              <a:t>For latest member-generated content take a look at </a:t>
            </a:r>
          </a:p>
          <a:p>
            <a:pPr lvl="1"/>
            <a:r>
              <a:rPr lang="en-GB" dirty="0"/>
              <a:t>the Secondary Zone (open to all) – e.g. </a:t>
            </a:r>
          </a:p>
          <a:p>
            <a:r>
              <a:rPr lang="en-GB" dirty="0"/>
              <a:t>Multilingual Performance Project </a:t>
            </a:r>
          </a:p>
          <a:p>
            <a:r>
              <a:rPr lang="en-GB" dirty="0"/>
              <a:t>Subject content at GCSE </a:t>
            </a:r>
          </a:p>
          <a:p>
            <a:r>
              <a:rPr lang="en-GB" dirty="0"/>
              <a:t>Online language teaching </a:t>
            </a:r>
          </a:p>
          <a:p>
            <a:r>
              <a:rPr lang="en-GB" dirty="0"/>
              <a:t>A taste of something different</a:t>
            </a:r>
          </a:p>
          <a:p>
            <a:r>
              <a:rPr lang="en-US" dirty="0">
                <a:hlinkClick r:id="rId3"/>
              </a:rPr>
              <a:t>https://www.all-languages.org.uk/secondary/</a:t>
            </a:r>
            <a:endParaRPr lang="en-GB" dirty="0"/>
          </a:p>
          <a:p>
            <a:pPr lvl="1"/>
            <a:endParaRPr lang="en-GB" dirty="0"/>
          </a:p>
          <a:p>
            <a:pPr lvl="1"/>
            <a:endParaRPr lang="en-GB" dirty="0"/>
          </a:p>
          <a:p>
            <a:pPr lvl="1"/>
            <a:endParaRPr lang="en-GB" dirty="0"/>
          </a:p>
        </p:txBody>
      </p:sp>
    </p:spTree>
    <p:extLst>
      <p:ext uri="{BB962C8B-B14F-4D97-AF65-F5344CB8AC3E}">
        <p14:creationId xmlns:p14="http://schemas.microsoft.com/office/powerpoint/2010/main" val="6823886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ALL website </a:t>
            </a:r>
            <a:endParaRPr lang="en-US" dirty="0"/>
          </a:p>
        </p:txBody>
      </p:sp>
      <p:sp>
        <p:nvSpPr>
          <p:cNvPr id="3" name="Content Placeholder 2"/>
          <p:cNvSpPr>
            <a:spLocks noGrp="1"/>
          </p:cNvSpPr>
          <p:nvPr>
            <p:ph idx="1"/>
          </p:nvPr>
        </p:nvSpPr>
        <p:spPr>
          <a:xfrm>
            <a:off x="2260854" y="2248716"/>
            <a:ext cx="9579883" cy="4246088"/>
          </a:xfrm>
        </p:spPr>
        <p:txBody>
          <a:bodyPr>
            <a:normAutofit/>
          </a:bodyPr>
          <a:lstStyle/>
          <a:p>
            <a:r>
              <a:rPr lang="en-GB" dirty="0"/>
              <a:t>For latest member-generated content take a look at </a:t>
            </a:r>
          </a:p>
          <a:p>
            <a:pPr lvl="1"/>
            <a:r>
              <a:rPr lang="en-GB" dirty="0"/>
              <a:t>the Primary Zone (open to all) – e.g. </a:t>
            </a:r>
          </a:p>
          <a:p>
            <a:pPr lvl="1"/>
            <a:endParaRPr lang="en-GB" dirty="0"/>
          </a:p>
          <a:p>
            <a:r>
              <a:rPr lang="en-GB" dirty="0"/>
              <a:t>Latest blogs and new items</a:t>
            </a:r>
            <a:endParaRPr lang="en-GB" i="1" dirty="0"/>
          </a:p>
          <a:p>
            <a:pPr marL="0" indent="0">
              <a:buNone/>
            </a:pPr>
            <a:r>
              <a:rPr lang="en-US" dirty="0">
                <a:hlinkClick r:id="rId3"/>
              </a:rPr>
              <a:t>https://www.all-languages.org.uk/primary-2/</a:t>
            </a:r>
            <a:endParaRPr lang="en-GB" dirty="0"/>
          </a:p>
          <a:p>
            <a:r>
              <a:rPr lang="en-GB" dirty="0"/>
              <a:t>My best ten for Phonics</a:t>
            </a:r>
          </a:p>
          <a:p>
            <a:r>
              <a:rPr lang="en-GB" dirty="0"/>
              <a:t>New Primary reviews </a:t>
            </a:r>
          </a:p>
          <a:p>
            <a:pPr lvl="1"/>
            <a:endParaRPr lang="en-GB" dirty="0"/>
          </a:p>
          <a:p>
            <a:pPr lvl="1"/>
            <a:endParaRPr lang="en-GB" dirty="0"/>
          </a:p>
        </p:txBody>
      </p:sp>
    </p:spTree>
    <p:extLst>
      <p:ext uri="{BB962C8B-B14F-4D97-AF65-F5344CB8AC3E}">
        <p14:creationId xmlns:p14="http://schemas.microsoft.com/office/powerpoint/2010/main" val="202374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ALL website </a:t>
            </a:r>
            <a:endParaRPr lang="en-US" dirty="0"/>
          </a:p>
        </p:txBody>
      </p:sp>
      <p:sp>
        <p:nvSpPr>
          <p:cNvPr id="3" name="Content Placeholder 2"/>
          <p:cNvSpPr>
            <a:spLocks noGrp="1"/>
          </p:cNvSpPr>
          <p:nvPr>
            <p:ph idx="1"/>
          </p:nvPr>
        </p:nvSpPr>
        <p:spPr>
          <a:xfrm>
            <a:off x="2260854" y="2248716"/>
            <a:ext cx="9579883" cy="4246088"/>
          </a:xfrm>
        </p:spPr>
        <p:txBody>
          <a:bodyPr/>
          <a:lstStyle/>
          <a:p>
            <a:r>
              <a:rPr lang="en-GB" dirty="0"/>
              <a:t>For latest member-generated content take a look at </a:t>
            </a:r>
          </a:p>
          <a:p>
            <a:pPr lvl="1"/>
            <a:r>
              <a:rPr lang="en-GB" dirty="0"/>
              <a:t>the German Zone </a:t>
            </a:r>
          </a:p>
          <a:p>
            <a:pPr lvl="1"/>
            <a:r>
              <a:rPr lang="en-GB" dirty="0"/>
              <a:t>(You will need your member log in for these) </a:t>
            </a:r>
          </a:p>
          <a:p>
            <a:r>
              <a:rPr lang="en-GB" dirty="0"/>
              <a:t>Latest blogs and new items include :</a:t>
            </a:r>
          </a:p>
          <a:p>
            <a:pPr lvl="1"/>
            <a:r>
              <a:rPr lang="en-GB" dirty="0"/>
              <a:t>Year 12 debates</a:t>
            </a:r>
          </a:p>
          <a:p>
            <a:pPr lvl="1"/>
            <a:r>
              <a:rPr lang="en-GB" dirty="0"/>
              <a:t>German at </a:t>
            </a:r>
            <a:r>
              <a:rPr lang="en-GB" dirty="0" err="1"/>
              <a:t>Oundle</a:t>
            </a:r>
            <a:endParaRPr lang="en-GB" dirty="0"/>
          </a:p>
          <a:p>
            <a:pPr lvl="1"/>
            <a:r>
              <a:rPr lang="en-GB" dirty="0"/>
              <a:t>Why German in Primary Schools?</a:t>
            </a:r>
          </a:p>
          <a:p>
            <a:endParaRPr lang="en-GB" dirty="0"/>
          </a:p>
          <a:p>
            <a:endParaRPr lang="en-GB" dirty="0"/>
          </a:p>
          <a:p>
            <a:endParaRPr lang="en-GB" dirty="0"/>
          </a:p>
          <a:p>
            <a:pPr lvl="1"/>
            <a:endParaRPr lang="en-GB" dirty="0"/>
          </a:p>
          <a:p>
            <a:pPr lvl="1"/>
            <a:endParaRPr lang="en-US" dirty="0"/>
          </a:p>
        </p:txBody>
      </p:sp>
    </p:spTree>
    <p:extLst>
      <p:ext uri="{BB962C8B-B14F-4D97-AF65-F5344CB8AC3E}">
        <p14:creationId xmlns:p14="http://schemas.microsoft.com/office/powerpoint/2010/main" val="17592549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4BC91-084A-4283-A275-EBEE5E49ADAF}"/>
              </a:ext>
            </a:extLst>
          </p:cNvPr>
          <p:cNvSpPr>
            <a:spLocks noGrp="1"/>
          </p:cNvSpPr>
          <p:nvPr>
            <p:ph type="title"/>
          </p:nvPr>
        </p:nvSpPr>
        <p:spPr>
          <a:xfrm>
            <a:off x="2260854" y="409846"/>
            <a:ext cx="6596899" cy="1726603"/>
          </a:xfrm>
        </p:spPr>
        <p:txBody>
          <a:bodyPr/>
          <a:lstStyle/>
          <a:p>
            <a:r>
              <a:rPr lang="en-GB" dirty="0"/>
              <a:t>Notes</a:t>
            </a:r>
          </a:p>
        </p:txBody>
      </p:sp>
      <p:sp>
        <p:nvSpPr>
          <p:cNvPr id="3" name="Content Placeholder 2">
            <a:extLst>
              <a:ext uri="{FF2B5EF4-FFF2-40B4-BE49-F238E27FC236}">
                <a16:creationId xmlns:a16="http://schemas.microsoft.com/office/drawing/2014/main" id="{1321124C-1CCA-4B7F-8D0F-82213B8AB9AD}"/>
              </a:ext>
            </a:extLst>
          </p:cNvPr>
          <p:cNvSpPr>
            <a:spLocks noGrp="1"/>
          </p:cNvSpPr>
          <p:nvPr>
            <p:ph idx="1"/>
          </p:nvPr>
        </p:nvSpPr>
        <p:spPr>
          <a:xfrm>
            <a:off x="2202511" y="1727201"/>
            <a:ext cx="9638226" cy="4767604"/>
          </a:xfrm>
        </p:spPr>
        <p:txBody>
          <a:bodyPr>
            <a:normAutofit/>
          </a:bodyPr>
          <a:lstStyle/>
          <a:p>
            <a:pPr marL="466725" indent="-466725" defTabSz="622300" fontAlgn="base">
              <a:spcAft>
                <a:spcPct val="0"/>
              </a:spcAft>
              <a:buClr>
                <a:srgbClr val="0092D2"/>
              </a:buClr>
              <a:buFont typeface="Arial" charset="0"/>
              <a:buChar char="•"/>
            </a:pPr>
            <a:r>
              <a:rPr lang="en-GB" sz="3200" dirty="0">
                <a:solidFill>
                  <a:srgbClr val="FF0000"/>
                </a:solidFill>
              </a:rPr>
              <a:t>A rebooted conversation webinar based on the May Roadshows will be delivered on 4</a:t>
            </a:r>
            <a:r>
              <a:rPr lang="en-GB" sz="3200" baseline="30000" dirty="0">
                <a:solidFill>
                  <a:srgbClr val="FF0000"/>
                </a:solidFill>
              </a:rPr>
              <a:t>th</a:t>
            </a:r>
            <a:r>
              <a:rPr lang="en-GB" sz="3200" dirty="0">
                <a:solidFill>
                  <a:srgbClr val="FF0000"/>
                </a:solidFill>
              </a:rPr>
              <a:t> June from 8.00-9.00 p.m. </a:t>
            </a:r>
          </a:p>
          <a:p>
            <a:pPr marL="466725" indent="-466725" defTabSz="622300" fontAlgn="base">
              <a:spcAft>
                <a:spcPct val="0"/>
              </a:spcAft>
              <a:buClr>
                <a:srgbClr val="0092D2"/>
              </a:buClr>
              <a:buFont typeface="Arial" charset="0"/>
              <a:buChar char="•"/>
            </a:pPr>
            <a:r>
              <a:rPr lang="en-GB" sz="2800" dirty="0">
                <a:solidFill>
                  <a:srgbClr val="FF0000"/>
                </a:solidFill>
                <a:hlinkClick r:id="rId3"/>
              </a:rPr>
              <a:t>http://www.all-london.org.uk/site/index.php/event/webinar-with-steven-fawkes-all-summer-roadshow-2020/</a:t>
            </a:r>
            <a:r>
              <a:rPr lang="en-GB" sz="2800" dirty="0">
                <a:solidFill>
                  <a:srgbClr val="FF0000"/>
                </a:solidFill>
              </a:rPr>
              <a:t>  </a:t>
            </a:r>
          </a:p>
          <a:p>
            <a:pPr marL="466725" indent="-466725" defTabSz="622300" fontAlgn="base">
              <a:spcAft>
                <a:spcPct val="0"/>
              </a:spcAft>
              <a:buClr>
                <a:srgbClr val="0092D2"/>
              </a:buClr>
              <a:buFont typeface="Arial" charset="0"/>
              <a:buChar char="•"/>
            </a:pPr>
            <a:r>
              <a:rPr lang="en-GB" sz="3200" dirty="0"/>
              <a:t>This presentation contains Notes below many  of the screens, partly to save being too wordy.</a:t>
            </a:r>
          </a:p>
          <a:p>
            <a:pPr marL="466725" lvl="0" indent="-466725" defTabSz="622300" fontAlgn="base">
              <a:spcAft>
                <a:spcPct val="0"/>
              </a:spcAft>
              <a:buClr>
                <a:srgbClr val="0092D2"/>
              </a:buClr>
              <a:buFont typeface="Arial" charset="0"/>
              <a:buChar char="•"/>
            </a:pPr>
            <a:r>
              <a:rPr lang="en-GB" sz="3200" dirty="0"/>
              <a:t>Presenters, please do read them in advance as some of the information is essential to the screen content.</a:t>
            </a:r>
          </a:p>
          <a:p>
            <a:endParaRPr lang="en-GB" dirty="0"/>
          </a:p>
        </p:txBody>
      </p:sp>
    </p:spTree>
    <p:extLst>
      <p:ext uri="{BB962C8B-B14F-4D97-AF65-F5344CB8AC3E}">
        <p14:creationId xmlns:p14="http://schemas.microsoft.com/office/powerpoint/2010/main" val="2776281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ALL website </a:t>
            </a:r>
            <a:endParaRPr lang="en-US" dirty="0"/>
          </a:p>
        </p:txBody>
      </p:sp>
      <p:sp>
        <p:nvSpPr>
          <p:cNvPr id="3" name="Content Placeholder 2"/>
          <p:cNvSpPr>
            <a:spLocks noGrp="1"/>
          </p:cNvSpPr>
          <p:nvPr>
            <p:ph idx="1"/>
          </p:nvPr>
        </p:nvSpPr>
        <p:spPr>
          <a:xfrm>
            <a:off x="2260854" y="2248716"/>
            <a:ext cx="9579883" cy="4246088"/>
          </a:xfrm>
        </p:spPr>
        <p:txBody>
          <a:bodyPr>
            <a:normAutofit lnSpcReduction="10000"/>
          </a:bodyPr>
          <a:lstStyle/>
          <a:p>
            <a:r>
              <a:rPr lang="en-GB" dirty="0"/>
              <a:t>For latest member-generated content take a look at </a:t>
            </a:r>
          </a:p>
          <a:p>
            <a:pPr lvl="1"/>
            <a:r>
              <a:rPr lang="en-GB" dirty="0"/>
              <a:t>Francophonie (the French Zone) </a:t>
            </a:r>
          </a:p>
          <a:p>
            <a:pPr lvl="1"/>
            <a:r>
              <a:rPr lang="en-GB" dirty="0"/>
              <a:t>(You will need your member log in for these) </a:t>
            </a:r>
          </a:p>
          <a:p>
            <a:r>
              <a:rPr lang="en-GB" dirty="0"/>
              <a:t>Latest blogs and new items include :</a:t>
            </a:r>
          </a:p>
          <a:p>
            <a:r>
              <a:rPr lang="en-GB" dirty="0"/>
              <a:t>Joanna et son prof</a:t>
            </a:r>
          </a:p>
          <a:p>
            <a:r>
              <a:rPr lang="en-GB" dirty="0"/>
              <a:t>Strictly French in isolation</a:t>
            </a:r>
          </a:p>
          <a:p>
            <a:r>
              <a:rPr lang="en-US" dirty="0">
                <a:hlinkClick r:id="rId3"/>
              </a:rPr>
              <a:t>https://www.all-languages.org.uk/research-practice/language-zones/francophonie/</a:t>
            </a:r>
            <a:endParaRPr lang="en-GB" dirty="0"/>
          </a:p>
          <a:p>
            <a:endParaRPr lang="en-GB" dirty="0"/>
          </a:p>
          <a:p>
            <a:endParaRPr lang="en-GB" dirty="0"/>
          </a:p>
          <a:p>
            <a:endParaRPr lang="en-GB" dirty="0"/>
          </a:p>
          <a:p>
            <a:endParaRPr lang="en-GB" dirty="0"/>
          </a:p>
          <a:p>
            <a:pPr lvl="1"/>
            <a:endParaRPr lang="en-GB" dirty="0"/>
          </a:p>
          <a:p>
            <a:pPr lvl="1"/>
            <a:endParaRPr lang="en-US" dirty="0"/>
          </a:p>
        </p:txBody>
      </p:sp>
    </p:spTree>
    <p:extLst>
      <p:ext uri="{BB962C8B-B14F-4D97-AF65-F5344CB8AC3E}">
        <p14:creationId xmlns:p14="http://schemas.microsoft.com/office/powerpoint/2010/main" val="7585904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5054346" cy="1726603"/>
          </a:xfrm>
        </p:spPr>
        <p:txBody>
          <a:bodyPr/>
          <a:lstStyle/>
          <a:p>
            <a:r>
              <a:rPr lang="en-GB" dirty="0"/>
              <a:t>Events you can access online</a:t>
            </a:r>
            <a:endParaRPr lang="en-US" dirty="0"/>
          </a:p>
        </p:txBody>
      </p:sp>
      <p:sp>
        <p:nvSpPr>
          <p:cNvPr id="3" name="Content Placeholder 2"/>
          <p:cNvSpPr>
            <a:spLocks noGrp="1"/>
          </p:cNvSpPr>
          <p:nvPr>
            <p:ph idx="1"/>
          </p:nvPr>
        </p:nvSpPr>
        <p:spPr>
          <a:xfrm>
            <a:off x="2260854" y="2248716"/>
            <a:ext cx="9579883" cy="4246088"/>
          </a:xfrm>
        </p:spPr>
        <p:txBody>
          <a:bodyPr/>
          <a:lstStyle/>
          <a:p>
            <a:r>
              <a:rPr lang="en-US" dirty="0"/>
              <a:t>4 June Roadshow Conversation webinar </a:t>
            </a:r>
          </a:p>
          <a:p>
            <a:pPr marL="0" indent="0">
              <a:buNone/>
            </a:pPr>
            <a:r>
              <a:rPr lang="en-US" sz="2400" dirty="0">
                <a:hlinkClick r:id="rId3"/>
              </a:rPr>
              <a:t>http://www.all-london.org.uk/site/index.php/event/webinar-with-steven-fawkes-all-summer-roadshow-2020/</a:t>
            </a:r>
            <a:endParaRPr lang="en-US" sz="2400" dirty="0"/>
          </a:p>
          <a:p>
            <a:pPr marL="0" indent="0">
              <a:buNone/>
            </a:pPr>
            <a:endParaRPr lang="en-GB" sz="3200" dirty="0"/>
          </a:p>
          <a:p>
            <a:pPr marL="0" indent="0">
              <a:buNone/>
            </a:pPr>
            <a:r>
              <a:rPr lang="en-GB" sz="3200" dirty="0"/>
              <a:t>And recordings of previous webinars  </a:t>
            </a:r>
            <a:endParaRPr lang="en-GB" sz="2400" dirty="0"/>
          </a:p>
          <a:p>
            <a:pPr marL="0" indent="0">
              <a:buNone/>
            </a:pPr>
            <a:r>
              <a:rPr lang="en-US" sz="2400" dirty="0">
                <a:hlinkClick r:id="rId4"/>
              </a:rPr>
              <a:t>http://www.all-london.org.uk/site/index.php/webinars/</a:t>
            </a:r>
            <a:endParaRPr lang="en-US" sz="2400" dirty="0"/>
          </a:p>
        </p:txBody>
      </p:sp>
    </p:spTree>
    <p:extLst>
      <p:ext uri="{BB962C8B-B14F-4D97-AF65-F5344CB8AC3E}">
        <p14:creationId xmlns:p14="http://schemas.microsoft.com/office/powerpoint/2010/main" val="4616916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4647946" cy="1726603"/>
          </a:xfrm>
        </p:spPr>
        <p:txBody>
          <a:bodyPr/>
          <a:lstStyle/>
          <a:p>
            <a:r>
              <a:rPr lang="en-GB" dirty="0"/>
              <a:t>Events in spite of lockdown</a:t>
            </a:r>
            <a:endParaRPr lang="en-US" dirty="0"/>
          </a:p>
        </p:txBody>
      </p:sp>
      <p:sp>
        <p:nvSpPr>
          <p:cNvPr id="3" name="Content Placeholder 2"/>
          <p:cNvSpPr>
            <a:spLocks noGrp="1"/>
          </p:cNvSpPr>
          <p:nvPr>
            <p:ph idx="1"/>
          </p:nvPr>
        </p:nvSpPr>
        <p:spPr>
          <a:xfrm>
            <a:off x="2260854" y="2248716"/>
            <a:ext cx="9579883" cy="4246088"/>
          </a:xfrm>
        </p:spPr>
        <p:txBody>
          <a:bodyPr/>
          <a:lstStyle/>
          <a:p>
            <a:r>
              <a:rPr lang="en-GB" dirty="0"/>
              <a:t>Congratulations and thanks to ALL local volunteers who have managed to offer support to others at the same time as doing everything else ! Here are stories that might inspire you ….</a:t>
            </a:r>
          </a:p>
          <a:p>
            <a:r>
              <a:rPr lang="en-GB" dirty="0"/>
              <a:t>Multilingual Performance Project (MPP)ran their first ever drama workshop for Language teachers online via Zoom! It worked so surprisingly well that the are now up to their 4</a:t>
            </a:r>
            <a:r>
              <a:rPr lang="en-GB" baseline="30000" dirty="0"/>
              <a:t>th</a:t>
            </a:r>
            <a:r>
              <a:rPr lang="en-GB" dirty="0"/>
              <a:t> repeat of the workshop. </a:t>
            </a:r>
            <a:endParaRPr lang="en-US" dirty="0"/>
          </a:p>
        </p:txBody>
      </p:sp>
    </p:spTree>
    <p:extLst>
      <p:ext uri="{BB962C8B-B14F-4D97-AF65-F5344CB8AC3E}">
        <p14:creationId xmlns:p14="http://schemas.microsoft.com/office/powerpoint/2010/main" val="38138441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4326213" cy="1726603"/>
          </a:xfrm>
        </p:spPr>
        <p:txBody>
          <a:bodyPr/>
          <a:lstStyle/>
          <a:p>
            <a:r>
              <a:rPr lang="en-GB" dirty="0"/>
              <a:t>Lockdown lunchtime</a:t>
            </a:r>
            <a:br>
              <a:rPr lang="en-GB" dirty="0"/>
            </a:br>
            <a:r>
              <a:rPr lang="en-GB" sz="2000" dirty="0"/>
              <a:t>- </a:t>
            </a:r>
            <a:r>
              <a:rPr lang="en-US" sz="2000" dirty="0"/>
              <a:t>report from Charlie </a:t>
            </a:r>
            <a:r>
              <a:rPr lang="en-US" sz="2000" dirty="0" err="1"/>
              <a:t>Berney</a:t>
            </a:r>
            <a:endParaRPr lang="en-US" sz="2000" dirty="0"/>
          </a:p>
        </p:txBody>
      </p:sp>
      <p:sp>
        <p:nvSpPr>
          <p:cNvPr id="3" name="Content Placeholder 2"/>
          <p:cNvSpPr>
            <a:spLocks noGrp="1"/>
          </p:cNvSpPr>
          <p:nvPr>
            <p:ph idx="1"/>
          </p:nvPr>
        </p:nvSpPr>
        <p:spPr/>
        <p:txBody>
          <a:bodyPr/>
          <a:lstStyle/>
          <a:p>
            <a:r>
              <a:rPr lang="en-GB" dirty="0"/>
              <a:t>An idea you might like?</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9267" y="2933908"/>
            <a:ext cx="7986065" cy="3416092"/>
          </a:xfrm>
          <a:prstGeom prst="rect">
            <a:avLst/>
          </a:prstGeom>
        </p:spPr>
      </p:pic>
    </p:spTree>
    <p:extLst>
      <p:ext uri="{BB962C8B-B14F-4D97-AF65-F5344CB8AC3E}">
        <p14:creationId xmlns:p14="http://schemas.microsoft.com/office/powerpoint/2010/main" val="182746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1467" y="1"/>
            <a:ext cx="9419270" cy="6494804"/>
          </a:xfrm>
        </p:spPr>
        <p:txBody>
          <a:bodyPr>
            <a:normAutofit fontScale="92500" lnSpcReduction="20000"/>
          </a:bodyPr>
          <a:lstStyle/>
          <a:p>
            <a:pPr marL="0" indent="0">
              <a:buNone/>
            </a:pPr>
            <a:r>
              <a:rPr lang="en-US" dirty="0"/>
              <a:t>‘#</a:t>
            </a:r>
            <a:r>
              <a:rPr lang="en-US" dirty="0" err="1">
                <a:solidFill>
                  <a:srgbClr val="FF0000"/>
                </a:solidFill>
              </a:rPr>
              <a:t>AL</a:t>
            </a:r>
            <a:r>
              <a:rPr lang="en-US" dirty="0" err="1"/>
              <a:t>ockdown</a:t>
            </a:r>
            <a:r>
              <a:rPr lang="en-US" dirty="0" err="1">
                <a:solidFill>
                  <a:srgbClr val="FF0000"/>
                </a:solidFill>
              </a:rPr>
              <a:t>L</a:t>
            </a:r>
            <a:r>
              <a:rPr lang="en-US" dirty="0" err="1"/>
              <a:t>unch</a:t>
            </a:r>
            <a:r>
              <a:rPr lang="en-US" dirty="0"/>
              <a:t>’ in ALLSW  </a:t>
            </a:r>
          </a:p>
          <a:p>
            <a:pPr marL="0" indent="0">
              <a:buNone/>
            </a:pPr>
            <a:r>
              <a:rPr lang="en-US" dirty="0"/>
              <a:t> </a:t>
            </a:r>
          </a:p>
          <a:p>
            <a:pPr marL="0" indent="0">
              <a:buNone/>
            </a:pPr>
            <a:r>
              <a:rPr lang="en-US" dirty="0"/>
              <a:t>The idea was for people to drop in to a booked Café space over an afternoon to catch-up, share, mark, interact and drink tea! In true #ALLSWMFL tradition, however, so many wanted to join this event that we decided to make the first one more of a share and </a:t>
            </a:r>
          </a:p>
          <a:p>
            <a:pPr marL="0" indent="0">
              <a:buNone/>
            </a:pPr>
            <a:endParaRPr lang="en-US" dirty="0"/>
          </a:p>
          <a:p>
            <a:pPr marL="0" indent="0">
              <a:buNone/>
            </a:pPr>
            <a:r>
              <a:rPr lang="en-US" dirty="0"/>
              <a:t>The aims: </a:t>
            </a:r>
          </a:p>
          <a:p>
            <a:r>
              <a:rPr lang="en-US" dirty="0"/>
              <a:t>to have a discussion about remote teaching of MFL and life under lock-down for MFL teachers </a:t>
            </a:r>
          </a:p>
          <a:p>
            <a:r>
              <a:rPr lang="en-US" dirty="0"/>
              <a:t>to be as interactive as logistically possible. </a:t>
            </a:r>
          </a:p>
          <a:p>
            <a:pPr marL="0" indent="0">
              <a:buNone/>
            </a:pPr>
            <a:r>
              <a:rPr lang="en-US" dirty="0"/>
              <a:t>So, we encouraged individuals to be the 'conversation starters' and I created the usual </a:t>
            </a:r>
            <a:r>
              <a:rPr lang="en-US" dirty="0" err="1"/>
              <a:t>EventBrite</a:t>
            </a:r>
            <a:r>
              <a:rPr lang="en-US" dirty="0"/>
              <a:t> link. </a:t>
            </a:r>
          </a:p>
          <a:p>
            <a:pPr marL="0" indent="0">
              <a:buNone/>
            </a:pPr>
            <a:r>
              <a:rPr lang="en-US" dirty="0"/>
              <a:t>I genuinely had no idea that we would fill the spaces in such a short time (60!)</a:t>
            </a:r>
          </a:p>
          <a:p>
            <a:endParaRPr lang="en-US" dirty="0"/>
          </a:p>
        </p:txBody>
      </p:sp>
    </p:spTree>
    <p:extLst>
      <p:ext uri="{BB962C8B-B14F-4D97-AF65-F5344CB8AC3E}">
        <p14:creationId xmlns:p14="http://schemas.microsoft.com/office/powerpoint/2010/main" val="291924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4444746" cy="1726603"/>
          </a:xfrm>
        </p:spPr>
        <p:txBody>
          <a:bodyPr/>
          <a:lstStyle/>
          <a:p>
            <a:r>
              <a:rPr lang="en-US" dirty="0"/>
              <a:t>Hints for the format:</a:t>
            </a:r>
            <a:br>
              <a:rPr lang="en-US" dirty="0"/>
            </a:br>
            <a:endParaRPr lang="en-US" dirty="0"/>
          </a:p>
        </p:txBody>
      </p:sp>
      <p:sp>
        <p:nvSpPr>
          <p:cNvPr id="3" name="Content Placeholder 2"/>
          <p:cNvSpPr>
            <a:spLocks noGrp="1"/>
          </p:cNvSpPr>
          <p:nvPr>
            <p:ph idx="1"/>
          </p:nvPr>
        </p:nvSpPr>
        <p:spPr>
          <a:xfrm>
            <a:off x="2260854" y="1490133"/>
            <a:ext cx="9579883" cy="5004671"/>
          </a:xfrm>
        </p:spPr>
        <p:txBody>
          <a:bodyPr>
            <a:normAutofit fontScale="85000" lnSpcReduction="10000"/>
          </a:bodyPr>
          <a:lstStyle/>
          <a:p>
            <a:r>
              <a:rPr lang="en-US" dirty="0"/>
              <a:t>All videos turned on / microphones off so that people could see each other.</a:t>
            </a:r>
          </a:p>
          <a:p>
            <a:r>
              <a:rPr lang="en-US" dirty="0"/>
              <a:t>Someone (Katie) to coordinate and introduce the 'conversation starters' </a:t>
            </a:r>
          </a:p>
          <a:p>
            <a:r>
              <a:rPr lang="en-US" dirty="0"/>
              <a:t>'Conversation starters' posed a question and did a bit of sharing. </a:t>
            </a:r>
          </a:p>
          <a:p>
            <a:r>
              <a:rPr lang="en-US" dirty="0"/>
              <a:t>Everyone wrote and answered questions in the chat and then the starter person commented in the chat. </a:t>
            </a:r>
          </a:p>
          <a:p>
            <a:r>
              <a:rPr lang="en-US" dirty="0"/>
              <a:t>I (Charlie) then sent everyone into Breakout rooms to speak to others in smaller groups - this was a big hit! We did it a few times to ensure that people could speak to different people each time. </a:t>
            </a:r>
          </a:p>
          <a:p>
            <a:r>
              <a:rPr lang="en-US" dirty="0"/>
              <a:t> The plan is to do another one after half term and I am also looking at running a similar primary one.</a:t>
            </a:r>
          </a:p>
          <a:p>
            <a:endParaRPr lang="en-US" dirty="0"/>
          </a:p>
          <a:p>
            <a:endParaRPr lang="en-US" dirty="0"/>
          </a:p>
        </p:txBody>
      </p:sp>
    </p:spTree>
    <p:extLst>
      <p:ext uri="{BB962C8B-B14F-4D97-AF65-F5344CB8AC3E}">
        <p14:creationId xmlns:p14="http://schemas.microsoft.com/office/powerpoint/2010/main" val="10878020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4834213" cy="1726603"/>
          </a:xfrm>
        </p:spPr>
        <p:txBody>
          <a:bodyPr/>
          <a:lstStyle/>
          <a:p>
            <a:r>
              <a:rPr lang="en-GB" dirty="0"/>
              <a:t>‘Strictly in Isolation’ </a:t>
            </a:r>
            <a:br>
              <a:rPr lang="en-GB" dirty="0"/>
            </a:br>
            <a:r>
              <a:rPr lang="en-GB" dirty="0"/>
              <a:t>… in a nutshell </a:t>
            </a:r>
            <a:endParaRPr lang="en-US" dirty="0"/>
          </a:p>
        </p:txBody>
      </p:sp>
      <p:sp>
        <p:nvSpPr>
          <p:cNvPr id="3" name="Content Placeholder 2"/>
          <p:cNvSpPr>
            <a:spLocks noGrp="1"/>
          </p:cNvSpPr>
          <p:nvPr>
            <p:ph idx="1"/>
          </p:nvPr>
        </p:nvSpPr>
        <p:spPr>
          <a:xfrm>
            <a:off x="2260854" y="2248716"/>
            <a:ext cx="9579883" cy="4246088"/>
          </a:xfrm>
        </p:spPr>
        <p:txBody>
          <a:bodyPr>
            <a:normAutofit fontScale="85000" lnSpcReduction="20000"/>
          </a:bodyPr>
          <a:lstStyle/>
          <a:p>
            <a:pPr marL="0" indent="0">
              <a:buNone/>
            </a:pPr>
            <a:endParaRPr lang="en-US" dirty="0"/>
          </a:p>
          <a:p>
            <a:pPr marL="0" indent="0">
              <a:buNone/>
            </a:pPr>
            <a:r>
              <a:rPr lang="en-US" dirty="0" err="1"/>
              <a:t>i</a:t>
            </a:r>
            <a:r>
              <a:rPr lang="en-US" dirty="0"/>
              <a:t>) Y8 students choose a poem in their Target Language and learn it by heart.</a:t>
            </a:r>
          </a:p>
          <a:p>
            <a:pPr marL="0" indent="0">
              <a:buNone/>
            </a:pPr>
            <a:r>
              <a:rPr lang="en-US" dirty="0"/>
              <a:t>ii) They rehearse and finally perform it; this might be in a film of themselves reciting, or an audio recording of their recital over a version of the text they have made.  </a:t>
            </a:r>
          </a:p>
          <a:p>
            <a:pPr marL="0" indent="0">
              <a:buNone/>
            </a:pPr>
            <a:r>
              <a:rPr lang="en-US" dirty="0"/>
              <a:t>iii) They send their performance to their teacher who forwards it to the ALLNE Strictly in Isolation email address for publication on a YouTube channel.</a:t>
            </a:r>
          </a:p>
          <a:p>
            <a:pPr marL="0" indent="0">
              <a:buNone/>
            </a:pPr>
            <a:r>
              <a:rPr lang="en-US" dirty="0"/>
              <a:t>iv) People view the performances and leave supportive comments.</a:t>
            </a:r>
          </a:p>
          <a:p>
            <a:pPr marL="0" indent="0">
              <a:buNone/>
            </a:pPr>
            <a:r>
              <a:rPr lang="en-US" dirty="0"/>
              <a:t>v) Certificates are awarded. </a:t>
            </a:r>
          </a:p>
          <a:p>
            <a:endParaRPr lang="en-US" dirty="0"/>
          </a:p>
        </p:txBody>
      </p:sp>
    </p:spTree>
    <p:extLst>
      <p:ext uri="{BB962C8B-B14F-4D97-AF65-F5344CB8AC3E}">
        <p14:creationId xmlns:p14="http://schemas.microsoft.com/office/powerpoint/2010/main" val="1275829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4834213" cy="1726603"/>
          </a:xfrm>
        </p:spPr>
        <p:txBody>
          <a:bodyPr/>
          <a:lstStyle/>
          <a:p>
            <a:r>
              <a:rPr lang="en-GB" dirty="0"/>
              <a:t>‘Strictly in Isolation’ </a:t>
            </a:r>
            <a:br>
              <a:rPr lang="en-GB" dirty="0"/>
            </a:br>
            <a:r>
              <a:rPr lang="en-GB" dirty="0"/>
              <a:t>… if you’re interested</a:t>
            </a:r>
            <a:endParaRPr lang="en-US" dirty="0"/>
          </a:p>
        </p:txBody>
      </p:sp>
      <p:sp>
        <p:nvSpPr>
          <p:cNvPr id="3" name="Content Placeholder 2"/>
          <p:cNvSpPr>
            <a:spLocks noGrp="1"/>
          </p:cNvSpPr>
          <p:nvPr>
            <p:ph idx="1"/>
          </p:nvPr>
        </p:nvSpPr>
        <p:spPr>
          <a:xfrm>
            <a:off x="2260854" y="2248716"/>
            <a:ext cx="9579883" cy="4246088"/>
          </a:xfrm>
        </p:spPr>
        <p:txBody>
          <a:bodyPr>
            <a:normAutofit/>
          </a:bodyPr>
          <a:lstStyle/>
          <a:p>
            <a:pPr marL="0" indent="0">
              <a:buNone/>
            </a:pPr>
            <a:r>
              <a:rPr lang="en-US" dirty="0"/>
              <a:t>There will be a report on the pilot in due time, but …</a:t>
            </a:r>
          </a:p>
          <a:p>
            <a:pPr marL="0" indent="0">
              <a:buNone/>
            </a:pPr>
            <a:endParaRPr lang="en-GB" dirty="0"/>
          </a:p>
          <a:p>
            <a:pPr marL="0" indent="0">
              <a:buNone/>
            </a:pPr>
            <a:r>
              <a:rPr lang="en-GB" dirty="0"/>
              <a:t>If you are interested to give something like it a go in your area  </a:t>
            </a:r>
          </a:p>
          <a:p>
            <a:pPr marL="0" indent="0">
              <a:buNone/>
            </a:pPr>
            <a:r>
              <a:rPr lang="en-GB" dirty="0"/>
              <a:t>The ALLNE team is happy to share their Notes to Teachers and their Anthology of poems. (Contact in the Notes to this screen)</a:t>
            </a:r>
            <a:endParaRPr lang="en-US" dirty="0"/>
          </a:p>
          <a:p>
            <a:endParaRPr lang="en-US" dirty="0"/>
          </a:p>
        </p:txBody>
      </p:sp>
    </p:spTree>
    <p:extLst>
      <p:ext uri="{BB962C8B-B14F-4D97-AF65-F5344CB8AC3E}">
        <p14:creationId xmlns:p14="http://schemas.microsoft.com/office/powerpoint/2010/main" val="24838416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ELAPSE </a:t>
            </a:r>
            <a:endParaRPr lang="en-US" dirty="0"/>
          </a:p>
        </p:txBody>
      </p:sp>
      <p:sp>
        <p:nvSpPr>
          <p:cNvPr id="3" name="Content Placeholder 2"/>
          <p:cNvSpPr>
            <a:spLocks noGrp="1"/>
          </p:cNvSpPr>
          <p:nvPr>
            <p:ph idx="1"/>
          </p:nvPr>
        </p:nvSpPr>
        <p:spPr>
          <a:xfrm>
            <a:off x="2260853" y="2316450"/>
            <a:ext cx="9490879" cy="4246088"/>
          </a:xfrm>
        </p:spPr>
        <p:txBody>
          <a:bodyPr/>
          <a:lstStyle/>
          <a:p>
            <a:r>
              <a:rPr lang="en-GB" dirty="0"/>
              <a:t>Officially launched at Language World ELAPSE will provide over the summer :</a:t>
            </a:r>
          </a:p>
          <a:p>
            <a:r>
              <a:rPr lang="en-US" dirty="0">
                <a:hlinkClick r:id="rId2"/>
              </a:rPr>
              <a:t>https://www.all-languages.org.uk/initiatives/a-glimpse-into-the-future-elapse/</a:t>
            </a:r>
            <a:endParaRPr lang="en-US" dirty="0"/>
          </a:p>
          <a:p>
            <a:endParaRPr lang="en-GB" dirty="0"/>
          </a:p>
          <a:p>
            <a:endParaRPr lang="en-US" dirty="0"/>
          </a:p>
        </p:txBody>
      </p:sp>
    </p:spTree>
    <p:extLst>
      <p:ext uri="{BB962C8B-B14F-4D97-AF65-F5344CB8AC3E}">
        <p14:creationId xmlns:p14="http://schemas.microsoft.com/office/powerpoint/2010/main" val="33761070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4BC91-084A-4283-A275-EBEE5E49ADAF}"/>
              </a:ext>
            </a:extLst>
          </p:cNvPr>
          <p:cNvSpPr>
            <a:spLocks noGrp="1"/>
          </p:cNvSpPr>
          <p:nvPr>
            <p:ph type="title"/>
          </p:nvPr>
        </p:nvSpPr>
        <p:spPr>
          <a:xfrm>
            <a:off x="2260854" y="409846"/>
            <a:ext cx="6596899" cy="1726603"/>
          </a:xfrm>
        </p:spPr>
        <p:txBody>
          <a:bodyPr/>
          <a:lstStyle/>
          <a:p>
            <a:r>
              <a:rPr lang="en-GB" dirty="0" err="1"/>
              <a:t>Francophonia</a:t>
            </a:r>
            <a:endParaRPr lang="en-GB" dirty="0"/>
          </a:p>
        </p:txBody>
      </p:sp>
      <p:sp>
        <p:nvSpPr>
          <p:cNvPr id="3" name="Content Placeholder 2">
            <a:extLst>
              <a:ext uri="{FF2B5EF4-FFF2-40B4-BE49-F238E27FC236}">
                <a16:creationId xmlns:a16="http://schemas.microsoft.com/office/drawing/2014/main" id="{1321124C-1CCA-4B7F-8D0F-82213B8AB9AD}"/>
              </a:ext>
            </a:extLst>
          </p:cNvPr>
          <p:cNvSpPr>
            <a:spLocks noGrp="1"/>
          </p:cNvSpPr>
          <p:nvPr>
            <p:ph idx="1"/>
          </p:nvPr>
        </p:nvSpPr>
        <p:spPr>
          <a:xfrm>
            <a:off x="2202511" y="2248716"/>
            <a:ext cx="9638226" cy="4246088"/>
          </a:xfrm>
        </p:spPr>
        <p:txBody>
          <a:bodyPr>
            <a:normAutofit fontScale="92500" lnSpcReduction="10000"/>
          </a:bodyPr>
          <a:lstStyle/>
          <a:p>
            <a:pPr marL="0" indent="0" defTabSz="914400">
              <a:buClr>
                <a:srgbClr val="0092D2"/>
              </a:buClr>
            </a:pPr>
            <a:r>
              <a:rPr lang="en-GB" sz="3200" dirty="0"/>
              <a:t>  One of ALL’s newest international friends, </a:t>
            </a:r>
            <a:r>
              <a:rPr lang="en-GB" sz="3200" dirty="0" err="1"/>
              <a:t>Francophonia</a:t>
            </a:r>
            <a:r>
              <a:rPr lang="en-GB" sz="3200" dirty="0"/>
              <a:t> supports teachers of French around the world, and wants to support ALL members who teach French.</a:t>
            </a:r>
          </a:p>
          <a:p>
            <a:pPr marL="0" indent="0" defTabSz="914400">
              <a:buClr>
                <a:srgbClr val="0092D2"/>
              </a:buClr>
            </a:pPr>
            <a:r>
              <a:rPr lang="en-GB" sz="3200" dirty="0"/>
              <a:t>   Look out for announcements !  </a:t>
            </a:r>
          </a:p>
          <a:p>
            <a:pPr marL="0" indent="0" defTabSz="914400">
              <a:buClr>
                <a:srgbClr val="0092D2"/>
              </a:buClr>
            </a:pPr>
            <a:r>
              <a:rPr lang="en-GB" sz="3200" dirty="0"/>
              <a:t>  Read more here : </a:t>
            </a:r>
          </a:p>
          <a:p>
            <a:pPr marL="0" indent="0" defTabSz="914400">
              <a:buClr>
                <a:srgbClr val="0092D2"/>
              </a:buClr>
              <a:buNone/>
            </a:pPr>
            <a:r>
              <a:rPr lang="en-US" sz="2200" dirty="0">
                <a:hlinkClick r:id="rId3"/>
              </a:rPr>
              <a:t>https://www.all-languages.org.uk/research-practice/language-zones/francophonie/</a:t>
            </a:r>
            <a:endParaRPr lang="en-US" sz="3200" dirty="0">
              <a:hlinkClick r:id="rId3"/>
            </a:endParaRPr>
          </a:p>
          <a:p>
            <a:pPr marL="0" indent="0" defTabSz="914400">
              <a:buClr>
                <a:srgbClr val="0092D2"/>
              </a:buClr>
              <a:buNone/>
            </a:pPr>
            <a:r>
              <a:rPr lang="en-GB" sz="3200" dirty="0"/>
              <a:t>  in the story called </a:t>
            </a:r>
            <a:r>
              <a:rPr lang="en-US" sz="3200" i="1" dirty="0"/>
              <a:t>Esprit de </a:t>
            </a:r>
            <a:r>
              <a:rPr lang="en-US" sz="3200" i="1" dirty="0" err="1"/>
              <a:t>Fraternité</a:t>
            </a:r>
            <a:r>
              <a:rPr lang="en-US" sz="3200" i="1" dirty="0"/>
              <a:t> / </a:t>
            </a:r>
            <a:r>
              <a:rPr lang="en-US" sz="3200" i="1" dirty="0" err="1"/>
              <a:t>Sororité</a:t>
            </a:r>
            <a:endParaRPr lang="en-US" sz="3200" dirty="0">
              <a:hlinkClick r:id="rId3"/>
            </a:endParaRPr>
          </a:p>
          <a:p>
            <a:pPr marL="0" indent="0" defTabSz="914400">
              <a:buClr>
                <a:srgbClr val="0092D2"/>
              </a:buClr>
            </a:pPr>
            <a:r>
              <a:rPr lang="en-GB" sz="3200" dirty="0"/>
              <a:t>And see the weekly offers on the website</a:t>
            </a:r>
            <a:endParaRPr lang="en-GB" sz="2200" dirty="0"/>
          </a:p>
          <a:p>
            <a:pPr marL="0" indent="0" defTabSz="914400">
              <a:buClr>
                <a:srgbClr val="0092D2"/>
              </a:buClr>
              <a:buNone/>
            </a:pPr>
            <a:r>
              <a:rPr lang="en-US" sz="2200" dirty="0">
                <a:hlinkClick r:id="rId4"/>
              </a:rPr>
              <a:t>https://www.universitesdefrancophonia.com/</a:t>
            </a:r>
            <a:endParaRPr lang="en-US" sz="2200" dirty="0"/>
          </a:p>
        </p:txBody>
      </p:sp>
    </p:spTree>
    <p:extLst>
      <p:ext uri="{BB962C8B-B14F-4D97-AF65-F5344CB8AC3E}">
        <p14:creationId xmlns:p14="http://schemas.microsoft.com/office/powerpoint/2010/main" val="2628119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3835146" cy="1726603"/>
          </a:xfrm>
        </p:spPr>
        <p:txBody>
          <a:bodyPr/>
          <a:lstStyle/>
          <a:p>
            <a:r>
              <a:rPr lang="en-GB" dirty="0"/>
              <a:t>First things first </a:t>
            </a:r>
            <a:endParaRPr lang="en-US" dirty="0"/>
          </a:p>
        </p:txBody>
      </p:sp>
      <p:sp>
        <p:nvSpPr>
          <p:cNvPr id="3" name="Content Placeholder 2"/>
          <p:cNvSpPr>
            <a:spLocks noGrp="1"/>
          </p:cNvSpPr>
          <p:nvPr>
            <p:ph idx="1"/>
          </p:nvPr>
        </p:nvSpPr>
        <p:spPr>
          <a:xfrm>
            <a:off x="2260854" y="2248716"/>
            <a:ext cx="9579883" cy="4246088"/>
          </a:xfrm>
        </p:spPr>
        <p:txBody>
          <a:bodyPr/>
          <a:lstStyle/>
          <a:p>
            <a:r>
              <a:rPr lang="en-GB" dirty="0"/>
              <a:t>Best wishes to all in ALL Branches and Networks in the very trying circumstances we find ourselves in.</a:t>
            </a:r>
          </a:p>
          <a:p>
            <a:r>
              <a:rPr lang="en-GB" dirty="0"/>
              <a:t>Please take best care of yourselves and your dear ones , as well as carrying out your professional duties in as far as you can.</a:t>
            </a:r>
          </a:p>
          <a:p>
            <a:r>
              <a:rPr lang="en-GB" dirty="0"/>
              <a:t>You are probably missing the company of your Language family but we are all thinking about each other! </a:t>
            </a:r>
            <a:endParaRPr lang="en-US" dirty="0"/>
          </a:p>
        </p:txBody>
      </p:sp>
    </p:spTree>
    <p:extLst>
      <p:ext uri="{BB962C8B-B14F-4D97-AF65-F5344CB8AC3E}">
        <p14:creationId xmlns:p14="http://schemas.microsoft.com/office/powerpoint/2010/main" val="12363435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Greetings and Best Wishes </a:t>
            </a:r>
            <a:endParaRPr lang="en-US" dirty="0"/>
          </a:p>
        </p:txBody>
      </p:sp>
      <p:sp>
        <p:nvSpPr>
          <p:cNvPr id="3" name="Content Placeholder 2"/>
          <p:cNvSpPr>
            <a:spLocks noGrp="1"/>
          </p:cNvSpPr>
          <p:nvPr>
            <p:ph idx="1"/>
          </p:nvPr>
        </p:nvSpPr>
        <p:spPr/>
        <p:txBody>
          <a:bodyPr>
            <a:normAutofit/>
          </a:bodyPr>
          <a:lstStyle/>
          <a:p>
            <a:r>
              <a:rPr lang="en-GB" sz="3200" dirty="0"/>
              <a:t>From all your ALL friends around the Language World in these stressful times !</a:t>
            </a:r>
            <a:endParaRPr lang="en-US" sz="3200" dirty="0"/>
          </a:p>
        </p:txBody>
      </p:sp>
    </p:spTree>
    <p:extLst>
      <p:ext uri="{BB962C8B-B14F-4D97-AF65-F5344CB8AC3E}">
        <p14:creationId xmlns:p14="http://schemas.microsoft.com/office/powerpoint/2010/main" val="2741711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4BC91-084A-4283-A275-EBEE5E49ADAF}"/>
              </a:ext>
            </a:extLst>
          </p:cNvPr>
          <p:cNvSpPr>
            <a:spLocks noGrp="1"/>
          </p:cNvSpPr>
          <p:nvPr>
            <p:ph type="title"/>
          </p:nvPr>
        </p:nvSpPr>
        <p:spPr>
          <a:xfrm>
            <a:off x="2260854" y="409846"/>
            <a:ext cx="6596899" cy="1726603"/>
          </a:xfrm>
        </p:spPr>
        <p:txBody>
          <a:bodyPr/>
          <a:lstStyle/>
          <a:p>
            <a:r>
              <a:rPr lang="en-GB" dirty="0"/>
              <a:t>These Roadshows</a:t>
            </a:r>
          </a:p>
        </p:txBody>
      </p:sp>
      <p:sp>
        <p:nvSpPr>
          <p:cNvPr id="3" name="Content Placeholder 2">
            <a:extLst>
              <a:ext uri="{FF2B5EF4-FFF2-40B4-BE49-F238E27FC236}">
                <a16:creationId xmlns:a16="http://schemas.microsoft.com/office/drawing/2014/main" id="{1321124C-1CCA-4B7F-8D0F-82213B8AB9AD}"/>
              </a:ext>
            </a:extLst>
          </p:cNvPr>
          <p:cNvSpPr>
            <a:spLocks noGrp="1"/>
          </p:cNvSpPr>
          <p:nvPr>
            <p:ph idx="1"/>
          </p:nvPr>
        </p:nvSpPr>
        <p:spPr>
          <a:xfrm>
            <a:off x="2202511" y="2248716"/>
            <a:ext cx="9638226" cy="4246088"/>
          </a:xfrm>
        </p:spPr>
        <p:txBody>
          <a:bodyPr/>
          <a:lstStyle/>
          <a:p>
            <a:r>
              <a:rPr lang="en-GB" dirty="0"/>
              <a:t>Are archived as pdfs on the ALL website and available to all</a:t>
            </a:r>
          </a:p>
          <a:p>
            <a:r>
              <a:rPr lang="en-GB" dirty="0"/>
              <a:t>Are usually published at school half-term holiday times</a:t>
            </a:r>
          </a:p>
          <a:p>
            <a:r>
              <a:rPr lang="en-GB" dirty="0"/>
              <a:t>Are created by members of ALL Council </a:t>
            </a:r>
          </a:p>
          <a:p>
            <a:r>
              <a:rPr lang="en-GB" dirty="0"/>
              <a:t>Welcome suggestions of interesting content from ALL Local groups (or finished screens)  </a:t>
            </a:r>
          </a:p>
        </p:txBody>
      </p:sp>
    </p:spTree>
    <p:extLst>
      <p:ext uri="{BB962C8B-B14F-4D97-AF65-F5344CB8AC3E}">
        <p14:creationId xmlns:p14="http://schemas.microsoft.com/office/powerpoint/2010/main" val="37925567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430210" y="409846"/>
            <a:ext cx="6320272" cy="1726603"/>
          </a:xfrm>
        </p:spPr>
        <p:txBody>
          <a:bodyPr/>
          <a:lstStyle/>
          <a:p>
            <a:r>
              <a:rPr lang="en-GB" dirty="0"/>
              <a:t>Reminders</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452585" y="2248717"/>
            <a:ext cx="8995770" cy="3851167"/>
          </a:xfrm>
        </p:spPr>
        <p:txBody>
          <a:bodyPr/>
          <a:lstStyle/>
          <a:p>
            <a:pPr marL="0" indent="0">
              <a:buClr>
                <a:srgbClr val="376092"/>
              </a:buClr>
              <a:buNone/>
            </a:pPr>
            <a:r>
              <a:rPr lang="en-GB" altLang="en-US" b="1" dirty="0">
                <a:solidFill>
                  <a:srgbClr val="0070C0"/>
                </a:solidFill>
              </a:rPr>
              <a:t>ALL is:</a:t>
            </a:r>
          </a:p>
          <a:p>
            <a:pPr marL="0" indent="0">
              <a:buClr>
                <a:srgbClr val="376092"/>
              </a:buClr>
            </a:pPr>
            <a:r>
              <a:rPr lang="en-GB" altLang="en-US" dirty="0">
                <a:solidFill>
                  <a:srgbClr val="7F7F7F"/>
                </a:solidFill>
              </a:rPr>
              <a:t> The major professional association for teachers of ALL languages, at ALL levels, in ALL sectors;   </a:t>
            </a:r>
          </a:p>
          <a:p>
            <a:pPr marL="0" indent="0">
              <a:buClr>
                <a:srgbClr val="376092"/>
              </a:buClr>
            </a:pPr>
            <a:r>
              <a:rPr lang="en-GB" altLang="en-US" dirty="0">
                <a:solidFill>
                  <a:srgbClr val="7F7F7F"/>
                </a:solidFill>
              </a:rPr>
              <a:t> Run by teachers, for teachers; </a:t>
            </a:r>
          </a:p>
          <a:p>
            <a:pPr marL="0" indent="0">
              <a:buClr>
                <a:srgbClr val="376092"/>
              </a:buClr>
            </a:pPr>
            <a:r>
              <a:rPr lang="en-GB" altLang="en-US" dirty="0">
                <a:solidFill>
                  <a:srgbClr val="7F7F7F"/>
                </a:solidFill>
              </a:rPr>
              <a:t> Completely independent - our sole purpose is to support and represent language teachers.</a:t>
            </a:r>
          </a:p>
        </p:txBody>
      </p:sp>
    </p:spTree>
    <p:extLst>
      <p:ext uri="{BB962C8B-B14F-4D97-AF65-F5344CB8AC3E}">
        <p14:creationId xmlns:p14="http://schemas.microsoft.com/office/powerpoint/2010/main" val="8782212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430210" y="409846"/>
            <a:ext cx="6320272" cy="1726603"/>
          </a:xfrm>
        </p:spPr>
        <p:txBody>
          <a:bodyPr/>
          <a:lstStyle/>
          <a:p>
            <a:r>
              <a:rPr lang="en-GB" dirty="0"/>
              <a:t>What does ALL do?</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452585" y="2248717"/>
            <a:ext cx="8995770" cy="3851167"/>
          </a:xfrm>
        </p:spPr>
        <p:txBody>
          <a:bodyPr/>
          <a:lstStyle/>
          <a:p>
            <a:pPr marL="0" indent="0">
              <a:buClr>
                <a:srgbClr val="376092"/>
              </a:buClr>
              <a:buFont typeface="Arial" panose="020B0604020202020204" pitchFamily="34" charset="0"/>
              <a:buChar char="•"/>
              <a:defRPr/>
            </a:pPr>
            <a:r>
              <a:rPr lang="en-GB" altLang="en-US">
                <a:solidFill>
                  <a:srgbClr val="7F7F7F"/>
                </a:solidFill>
              </a:rPr>
              <a:t>Represents the interests of its members;  </a:t>
            </a:r>
          </a:p>
          <a:p>
            <a:pPr marL="0" indent="0">
              <a:buClr>
                <a:srgbClr val="376092"/>
              </a:buClr>
              <a:buFont typeface="Arial" panose="020B0604020202020204" pitchFamily="34" charset="0"/>
              <a:buChar char="•"/>
              <a:defRPr/>
            </a:pPr>
            <a:r>
              <a:rPr lang="en-GB" altLang="en-US">
                <a:solidFill>
                  <a:srgbClr val="7F7F7F"/>
                </a:solidFill>
              </a:rPr>
              <a:t> Provides information and support; </a:t>
            </a:r>
          </a:p>
          <a:p>
            <a:pPr marL="0" indent="0">
              <a:buClr>
                <a:srgbClr val="376092"/>
              </a:buClr>
              <a:buFont typeface="Arial" panose="020B0604020202020204" pitchFamily="34" charset="0"/>
              <a:buChar char="•"/>
              <a:defRPr/>
            </a:pPr>
            <a:r>
              <a:rPr lang="en-GB" altLang="en-US">
                <a:solidFill>
                  <a:srgbClr val="7F7F7F"/>
                </a:solidFill>
              </a:rPr>
              <a:t> Contributes to national debates;</a:t>
            </a:r>
          </a:p>
          <a:p>
            <a:pPr marL="0" indent="0">
              <a:buClr>
                <a:srgbClr val="376092"/>
              </a:buClr>
              <a:buFont typeface="Arial" panose="020B0604020202020204" pitchFamily="34" charset="0"/>
              <a:buChar char="•"/>
              <a:defRPr/>
            </a:pPr>
            <a:r>
              <a:rPr lang="en-GB" altLang="en-US">
                <a:solidFill>
                  <a:srgbClr val="7F7F7F"/>
                </a:solidFill>
              </a:rPr>
              <a:t> Produces regular publications, such as Languages Today magazine and journals;</a:t>
            </a:r>
          </a:p>
          <a:p>
            <a:pPr marL="0" indent="0">
              <a:buClr>
                <a:srgbClr val="376092"/>
              </a:buClr>
              <a:buFont typeface="Arial" panose="020B0604020202020204" pitchFamily="34" charset="0"/>
              <a:buChar char="•"/>
              <a:defRPr/>
            </a:pPr>
            <a:r>
              <a:rPr lang="en-GB" altLang="en-US">
                <a:solidFill>
                  <a:srgbClr val="7F7F7F"/>
                </a:solidFill>
              </a:rPr>
              <a:t> Runs training courses tailored to teachers’ needs;</a:t>
            </a:r>
          </a:p>
          <a:p>
            <a:pPr marL="0" indent="0">
              <a:buClr>
                <a:srgbClr val="376092"/>
              </a:buClr>
              <a:buFont typeface="Arial" panose="020B0604020202020204" pitchFamily="34" charset="0"/>
              <a:buChar char="•"/>
              <a:defRPr/>
            </a:pPr>
            <a:r>
              <a:rPr lang="en-GB" altLang="en-US">
                <a:solidFill>
                  <a:srgbClr val="7F7F7F"/>
                </a:solidFill>
              </a:rPr>
              <a:t> Runs the annual </a:t>
            </a:r>
            <a:r>
              <a:rPr lang="en-GB" altLang="en-US" b="1">
                <a:solidFill>
                  <a:srgbClr val="7F7F7F"/>
                </a:solidFill>
              </a:rPr>
              <a:t>Language World </a:t>
            </a:r>
            <a:r>
              <a:rPr lang="en-GB" altLang="en-US">
                <a:solidFill>
                  <a:srgbClr val="7F7F7F"/>
                </a:solidFill>
              </a:rPr>
              <a:t>conference. </a:t>
            </a:r>
            <a:endParaRPr lang="en-GB" altLang="en-US" dirty="0">
              <a:solidFill>
                <a:srgbClr val="7F7F7F"/>
              </a:solidFill>
            </a:endParaRPr>
          </a:p>
        </p:txBody>
      </p:sp>
    </p:spTree>
    <p:extLst>
      <p:ext uri="{BB962C8B-B14F-4D97-AF65-F5344CB8AC3E}">
        <p14:creationId xmlns:p14="http://schemas.microsoft.com/office/powerpoint/2010/main" val="3373101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430210" y="409846"/>
            <a:ext cx="6320272" cy="1726603"/>
          </a:xfrm>
        </p:spPr>
        <p:txBody>
          <a:bodyPr/>
          <a:lstStyle/>
          <a:p>
            <a:r>
              <a:rPr lang="en-GB" dirty="0"/>
              <a:t>Why join ALL?</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452585" y="2248717"/>
            <a:ext cx="8995770" cy="3851167"/>
          </a:xfrm>
        </p:spPr>
        <p:txBody>
          <a:bodyPr>
            <a:noAutofit/>
          </a:bodyPr>
          <a:lstStyle/>
          <a:p>
            <a:pPr marL="0" indent="0">
              <a:buNone/>
              <a:defRPr/>
            </a:pPr>
            <a:r>
              <a:rPr lang="en-GB" sz="2189" b="1" dirty="0">
                <a:solidFill>
                  <a:schemeClr val="bg1">
                    <a:lumMod val="50000"/>
                  </a:schemeClr>
                </a:solidFill>
              </a:rPr>
              <a:t>- To be well informed: </a:t>
            </a:r>
            <a:r>
              <a:rPr lang="en-GB" sz="2189" dirty="0">
                <a:solidFill>
                  <a:schemeClr val="bg1">
                    <a:lumMod val="50000"/>
                  </a:schemeClr>
                </a:solidFill>
              </a:rPr>
              <a:t>Up to date with news and developments from the world of languages through our magazine, journals and weekly e-newsletter. </a:t>
            </a:r>
          </a:p>
          <a:p>
            <a:pPr marL="0" indent="0">
              <a:buNone/>
              <a:defRPr/>
            </a:pPr>
            <a:r>
              <a:rPr lang="en-GB" sz="2189" b="1" dirty="0">
                <a:solidFill>
                  <a:schemeClr val="bg1">
                    <a:lumMod val="50000"/>
                  </a:schemeClr>
                </a:solidFill>
              </a:rPr>
              <a:t>- To be networked: </a:t>
            </a:r>
            <a:r>
              <a:rPr lang="en-GB" sz="2189" dirty="0">
                <a:solidFill>
                  <a:schemeClr val="bg1">
                    <a:lumMod val="50000"/>
                  </a:schemeClr>
                </a:solidFill>
              </a:rPr>
              <a:t>Part of the national community of language teachers in the UK, providing support and encouragement. </a:t>
            </a:r>
          </a:p>
          <a:p>
            <a:pPr marL="0" indent="0">
              <a:buNone/>
              <a:defRPr/>
            </a:pPr>
            <a:r>
              <a:rPr lang="en-GB" sz="2189" b="1" dirty="0">
                <a:solidFill>
                  <a:schemeClr val="bg1">
                    <a:lumMod val="50000"/>
                  </a:schemeClr>
                </a:solidFill>
              </a:rPr>
              <a:t>- To be adaptable: </a:t>
            </a:r>
            <a:r>
              <a:rPr lang="en-GB" sz="2189" dirty="0">
                <a:solidFill>
                  <a:schemeClr val="bg1">
                    <a:lumMod val="50000"/>
                  </a:schemeClr>
                </a:solidFill>
              </a:rPr>
              <a:t>Discovering and applying new teaching methods, resources and technologies, from other teachers eager to share their practice.</a:t>
            </a:r>
          </a:p>
          <a:p>
            <a:pPr marL="0" indent="0">
              <a:buNone/>
              <a:defRPr/>
            </a:pPr>
            <a:r>
              <a:rPr lang="en-GB" sz="2189" b="1" dirty="0">
                <a:solidFill>
                  <a:schemeClr val="bg1">
                    <a:lumMod val="50000"/>
                  </a:schemeClr>
                </a:solidFill>
              </a:rPr>
              <a:t>- To be proactive: </a:t>
            </a:r>
            <a:r>
              <a:rPr lang="en-GB" sz="2189" dirty="0">
                <a:solidFill>
                  <a:schemeClr val="bg1">
                    <a:lumMod val="50000"/>
                  </a:schemeClr>
                </a:solidFill>
              </a:rPr>
              <a:t>Taking control of your own professional development, and taking advantage of the many training events on offer.</a:t>
            </a:r>
          </a:p>
          <a:p>
            <a:pPr marL="0" indent="0">
              <a:buNone/>
              <a:defRPr/>
            </a:pPr>
            <a:r>
              <a:rPr lang="en-GB" sz="2189" b="1" dirty="0">
                <a:solidFill>
                  <a:schemeClr val="bg1">
                    <a:lumMod val="50000"/>
                  </a:schemeClr>
                </a:solidFill>
              </a:rPr>
              <a:t>- To be motivated: </a:t>
            </a:r>
            <a:r>
              <a:rPr lang="en-GB" sz="2189" dirty="0">
                <a:solidFill>
                  <a:schemeClr val="bg1">
                    <a:lumMod val="50000"/>
                  </a:schemeClr>
                </a:solidFill>
              </a:rPr>
              <a:t>With regular boosts of ideas and inspiration, keeping you on the top of your game, and reminding you why you became a teacher!</a:t>
            </a:r>
          </a:p>
          <a:p>
            <a:endParaRPr lang="en-GB" sz="2189" dirty="0"/>
          </a:p>
        </p:txBody>
      </p:sp>
    </p:spTree>
    <p:extLst>
      <p:ext uri="{BB962C8B-B14F-4D97-AF65-F5344CB8AC3E}">
        <p14:creationId xmlns:p14="http://schemas.microsoft.com/office/powerpoint/2010/main" val="13722058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430210" y="409846"/>
            <a:ext cx="6320272" cy="1726603"/>
          </a:xfrm>
        </p:spPr>
        <p:txBody>
          <a:bodyPr/>
          <a:lstStyle/>
          <a:p>
            <a:r>
              <a:rPr lang="en-GB" dirty="0"/>
              <a:t>What do members get?</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452585" y="2248717"/>
            <a:ext cx="8995770" cy="3851167"/>
          </a:xfrm>
        </p:spPr>
        <p:txBody>
          <a:bodyPr>
            <a:normAutofit fontScale="92500" lnSpcReduction="20000"/>
          </a:bodyPr>
          <a:lstStyle/>
          <a:p>
            <a:pPr marL="0" indent="0">
              <a:buClr>
                <a:srgbClr val="376092"/>
              </a:buClr>
            </a:pPr>
            <a:r>
              <a:rPr lang="en-GB" altLang="en-US" dirty="0">
                <a:solidFill>
                  <a:srgbClr val="7F7F7F"/>
                </a:solidFill>
              </a:rPr>
              <a:t> Regular issues of Languages Today magazine;</a:t>
            </a:r>
          </a:p>
          <a:p>
            <a:pPr marL="0" indent="0">
              <a:buClr>
                <a:srgbClr val="376092"/>
              </a:buClr>
            </a:pPr>
            <a:r>
              <a:rPr lang="en-GB" altLang="en-US" dirty="0">
                <a:solidFill>
                  <a:srgbClr val="7F7F7F"/>
                </a:solidFill>
              </a:rPr>
              <a:t> Copies of </a:t>
            </a:r>
            <a:r>
              <a:rPr lang="en-GB" altLang="en-US" dirty="0" err="1">
                <a:solidFill>
                  <a:srgbClr val="7F7F7F"/>
                </a:solidFill>
              </a:rPr>
              <a:t>ALLNet</a:t>
            </a:r>
            <a:r>
              <a:rPr lang="en-GB" altLang="en-US" dirty="0">
                <a:solidFill>
                  <a:srgbClr val="7F7F7F"/>
                </a:solidFill>
              </a:rPr>
              <a:t>, our weekly e-newsletter;</a:t>
            </a:r>
          </a:p>
          <a:p>
            <a:pPr marL="0" indent="0">
              <a:buClr>
                <a:srgbClr val="376092"/>
              </a:buClr>
            </a:pPr>
            <a:r>
              <a:rPr lang="en-GB" altLang="en-US" dirty="0">
                <a:solidFill>
                  <a:srgbClr val="7F7F7F"/>
                </a:solidFill>
              </a:rPr>
              <a:t> Online access to our members’ area, and electronic issues of our journals; </a:t>
            </a:r>
          </a:p>
          <a:p>
            <a:pPr marL="0" indent="0">
              <a:buClr>
                <a:srgbClr val="376092"/>
              </a:buClr>
            </a:pPr>
            <a:r>
              <a:rPr lang="en-GB" altLang="en-US" dirty="0">
                <a:solidFill>
                  <a:srgbClr val="7F7F7F"/>
                </a:solidFill>
              </a:rPr>
              <a:t> Discounted or free training courses around the country, tailored to your needs;</a:t>
            </a:r>
          </a:p>
          <a:p>
            <a:pPr marL="0" indent="0">
              <a:buClr>
                <a:srgbClr val="376092"/>
              </a:buClr>
            </a:pPr>
            <a:r>
              <a:rPr lang="en-GB" altLang="en-US" dirty="0">
                <a:solidFill>
                  <a:srgbClr val="7F7F7F"/>
                </a:solidFill>
              </a:rPr>
              <a:t> Great special offers from our Corporate Members; and </a:t>
            </a:r>
          </a:p>
          <a:p>
            <a:pPr marL="0" indent="0">
              <a:buClr>
                <a:srgbClr val="376092"/>
              </a:buClr>
            </a:pPr>
            <a:r>
              <a:rPr lang="en-GB" altLang="en-US" dirty="0">
                <a:solidFill>
                  <a:srgbClr val="7F7F7F"/>
                </a:solidFill>
              </a:rPr>
              <a:t> Big discounts on delegate fees for our annual conference, Language World.  </a:t>
            </a:r>
          </a:p>
          <a:p>
            <a:endParaRPr lang="en-GB" dirty="0"/>
          </a:p>
        </p:txBody>
      </p:sp>
    </p:spTree>
    <p:extLst>
      <p:ext uri="{BB962C8B-B14F-4D97-AF65-F5344CB8AC3E}">
        <p14:creationId xmlns:p14="http://schemas.microsoft.com/office/powerpoint/2010/main" val="1574087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926-8C25-4585-A043-2A134CDE82D5}"/>
              </a:ext>
            </a:extLst>
          </p:cNvPr>
          <p:cNvSpPr>
            <a:spLocks noGrp="1"/>
          </p:cNvSpPr>
          <p:nvPr>
            <p:ph type="title"/>
          </p:nvPr>
        </p:nvSpPr>
        <p:spPr>
          <a:xfrm>
            <a:off x="2430210" y="409846"/>
            <a:ext cx="6320272" cy="1726603"/>
          </a:xfrm>
        </p:spPr>
        <p:txBody>
          <a:bodyPr/>
          <a:lstStyle/>
          <a:p>
            <a:r>
              <a:rPr lang="en-GB" dirty="0"/>
              <a:t>How do I join ALL?</a:t>
            </a:r>
          </a:p>
        </p:txBody>
      </p:sp>
      <p:sp>
        <p:nvSpPr>
          <p:cNvPr id="3" name="Content Placeholder 2">
            <a:extLst>
              <a:ext uri="{FF2B5EF4-FFF2-40B4-BE49-F238E27FC236}">
                <a16:creationId xmlns:a16="http://schemas.microsoft.com/office/drawing/2014/main" id="{3767BFB2-EB1B-4E89-9C30-3C12B2345D18}"/>
              </a:ext>
            </a:extLst>
          </p:cNvPr>
          <p:cNvSpPr>
            <a:spLocks noGrp="1"/>
          </p:cNvSpPr>
          <p:nvPr>
            <p:ph idx="1"/>
          </p:nvPr>
        </p:nvSpPr>
        <p:spPr>
          <a:xfrm>
            <a:off x="2452585" y="2248717"/>
            <a:ext cx="8995770" cy="3851167"/>
          </a:xfrm>
        </p:spPr>
        <p:txBody>
          <a:bodyPr>
            <a:normAutofit fontScale="92500" lnSpcReduction="10000"/>
          </a:bodyPr>
          <a:lstStyle/>
          <a:p>
            <a:pPr marL="0" indent="0">
              <a:buClr>
                <a:srgbClr val="376092"/>
              </a:buClr>
            </a:pPr>
            <a:r>
              <a:rPr lang="en-GB" altLang="en-US" dirty="0">
                <a:solidFill>
                  <a:srgbClr val="7F7F7F"/>
                </a:solidFill>
              </a:rPr>
              <a:t> </a:t>
            </a:r>
            <a:r>
              <a:rPr lang="en-GB" altLang="en-US" b="1" dirty="0">
                <a:solidFill>
                  <a:srgbClr val="7F7F7F"/>
                </a:solidFill>
              </a:rPr>
              <a:t>Online </a:t>
            </a:r>
            <a:r>
              <a:rPr lang="en-GB" altLang="en-US" dirty="0">
                <a:solidFill>
                  <a:srgbClr val="7F7F7F"/>
                </a:solidFill>
              </a:rPr>
              <a:t>– at </a:t>
            </a:r>
            <a:r>
              <a:rPr lang="en-GB" altLang="en-US" dirty="0">
                <a:solidFill>
                  <a:srgbClr val="7F7F7F"/>
                </a:solidFill>
                <a:hlinkClick r:id="rId3"/>
              </a:rPr>
              <a:t>www.all-languages.org.uk</a:t>
            </a:r>
            <a:r>
              <a:rPr lang="en-GB" altLang="en-US" dirty="0">
                <a:solidFill>
                  <a:srgbClr val="7F7F7F"/>
                </a:solidFill>
              </a:rPr>
              <a:t>; </a:t>
            </a:r>
          </a:p>
          <a:p>
            <a:pPr marL="0" indent="0">
              <a:buClr>
                <a:srgbClr val="376092"/>
              </a:buClr>
            </a:pPr>
            <a:r>
              <a:rPr lang="en-GB" altLang="en-US" dirty="0">
                <a:solidFill>
                  <a:srgbClr val="7F7F7F"/>
                </a:solidFill>
              </a:rPr>
              <a:t> </a:t>
            </a:r>
            <a:r>
              <a:rPr lang="en-GB" altLang="en-US" b="1" dirty="0">
                <a:solidFill>
                  <a:srgbClr val="7F7F7F"/>
                </a:solidFill>
              </a:rPr>
              <a:t>By telephone</a:t>
            </a:r>
            <a:r>
              <a:rPr lang="en-GB" altLang="en-US" dirty="0">
                <a:solidFill>
                  <a:srgbClr val="7F7F7F"/>
                </a:solidFill>
              </a:rPr>
              <a:t> – </a:t>
            </a:r>
            <a:r>
              <a:rPr lang="en-GB" altLang="en-US">
                <a:solidFill>
                  <a:srgbClr val="7F7F7F"/>
                </a:solidFill>
              </a:rPr>
              <a:t>on </a:t>
            </a:r>
            <a:r>
              <a:rPr lang="en-US">
                <a:solidFill>
                  <a:schemeClr val="tx1"/>
                </a:solidFill>
              </a:rPr>
              <a:t>01332 227779</a:t>
            </a:r>
            <a:r>
              <a:rPr lang="en-GB" altLang="en-US">
                <a:solidFill>
                  <a:srgbClr val="7F7F7F"/>
                </a:solidFill>
              </a:rPr>
              <a:t>; </a:t>
            </a:r>
            <a:endParaRPr lang="en-GB" altLang="en-US" dirty="0">
              <a:solidFill>
                <a:srgbClr val="7F7F7F"/>
              </a:solidFill>
            </a:endParaRPr>
          </a:p>
          <a:p>
            <a:pPr marL="0" indent="0">
              <a:buClr>
                <a:srgbClr val="376092"/>
              </a:buClr>
            </a:pPr>
            <a:r>
              <a:rPr lang="en-GB" altLang="en-US" dirty="0">
                <a:solidFill>
                  <a:srgbClr val="7F7F7F"/>
                </a:solidFill>
              </a:rPr>
              <a:t> </a:t>
            </a:r>
            <a:r>
              <a:rPr lang="en-GB" altLang="en-US" b="1" dirty="0">
                <a:solidFill>
                  <a:srgbClr val="7F7F7F"/>
                </a:solidFill>
              </a:rPr>
              <a:t>By email </a:t>
            </a:r>
            <a:r>
              <a:rPr lang="en-GB" altLang="en-US" dirty="0">
                <a:solidFill>
                  <a:srgbClr val="7F7F7F"/>
                </a:solidFill>
              </a:rPr>
              <a:t>– to </a:t>
            </a:r>
            <a:r>
              <a:rPr lang="en-GB" altLang="en-US" dirty="0">
                <a:solidFill>
                  <a:srgbClr val="7F7F7F"/>
                </a:solidFill>
                <a:hlinkClick r:id="rId4"/>
              </a:rPr>
              <a:t>info@all-languages.org.uk</a:t>
            </a:r>
            <a:r>
              <a:rPr lang="en-GB" altLang="en-US" dirty="0">
                <a:solidFill>
                  <a:srgbClr val="7F7F7F"/>
                </a:solidFill>
              </a:rPr>
              <a:t>;</a:t>
            </a:r>
          </a:p>
          <a:p>
            <a:pPr marL="0" indent="0">
              <a:buClr>
                <a:srgbClr val="376092"/>
              </a:buClr>
            </a:pPr>
            <a:r>
              <a:rPr lang="en-GB" altLang="en-US" b="1" dirty="0">
                <a:solidFill>
                  <a:srgbClr val="7F7F7F"/>
                </a:solidFill>
              </a:rPr>
              <a:t> By post </a:t>
            </a:r>
            <a:r>
              <a:rPr lang="en-GB" altLang="en-US" dirty="0">
                <a:solidFill>
                  <a:srgbClr val="7F7F7F"/>
                </a:solidFill>
              </a:rPr>
              <a:t>– to:</a:t>
            </a:r>
          </a:p>
          <a:p>
            <a:pPr marL="0" indent="0">
              <a:spcBef>
                <a:spcPct val="0"/>
              </a:spcBef>
              <a:buNone/>
            </a:pPr>
            <a:r>
              <a:rPr lang="en-GB" altLang="en-US" sz="1523" dirty="0">
                <a:solidFill>
                  <a:srgbClr val="7F7F7F"/>
                </a:solidFill>
              </a:rPr>
              <a:t> </a:t>
            </a:r>
          </a:p>
          <a:p>
            <a:pPr marL="0" indent="0">
              <a:spcBef>
                <a:spcPct val="0"/>
              </a:spcBef>
              <a:buNone/>
            </a:pPr>
            <a:r>
              <a:rPr lang="en-GB" altLang="en-US" dirty="0">
                <a:solidFill>
                  <a:srgbClr val="7F7F7F"/>
                </a:solidFill>
              </a:rPr>
              <a:t>Association for Language Learning</a:t>
            </a:r>
            <a:r>
              <a:rPr lang="en-GB" altLang="en-US">
                <a:solidFill>
                  <a:srgbClr val="7F7F7F"/>
                </a:solidFill>
              </a:rPr>
              <a:t>, </a:t>
            </a:r>
          </a:p>
          <a:p>
            <a:pPr marL="0" indent="0">
              <a:spcBef>
                <a:spcPct val="0"/>
              </a:spcBef>
              <a:buNone/>
            </a:pPr>
            <a:r>
              <a:rPr lang="en-US"/>
              <a:t>1A Duffield Road</a:t>
            </a:r>
          </a:p>
          <a:p>
            <a:pPr marL="0" indent="0">
              <a:spcBef>
                <a:spcPct val="0"/>
              </a:spcBef>
              <a:buNone/>
            </a:pPr>
            <a:r>
              <a:rPr lang="en-US"/>
              <a:t>Little Eaton</a:t>
            </a:r>
          </a:p>
          <a:p>
            <a:pPr marL="0" indent="0">
              <a:spcBef>
                <a:spcPct val="0"/>
              </a:spcBef>
              <a:buNone/>
            </a:pPr>
            <a:r>
              <a:rPr lang="en-US"/>
              <a:t>Derby DE21 5DR</a:t>
            </a:r>
          </a:p>
          <a:p>
            <a:pPr marL="0" indent="0">
              <a:spcBef>
                <a:spcPct val="0"/>
              </a:spcBef>
              <a:buNone/>
            </a:pPr>
            <a:endParaRPr lang="en-GB" dirty="0"/>
          </a:p>
        </p:txBody>
      </p:sp>
    </p:spTree>
    <p:extLst>
      <p:ext uri="{BB962C8B-B14F-4D97-AF65-F5344CB8AC3E}">
        <p14:creationId xmlns:p14="http://schemas.microsoft.com/office/powerpoint/2010/main" val="711835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342114"/>
            <a:ext cx="6409013" cy="1215754"/>
          </a:xfrm>
        </p:spPr>
        <p:txBody>
          <a:bodyPr/>
          <a:lstStyle/>
          <a:p>
            <a:r>
              <a:rPr lang="en-GB" dirty="0"/>
              <a:t>A message from the ALL Board </a:t>
            </a:r>
            <a:endParaRPr lang="en-US" dirty="0"/>
          </a:p>
        </p:txBody>
      </p:sp>
      <p:sp>
        <p:nvSpPr>
          <p:cNvPr id="3" name="Content Placeholder 2"/>
          <p:cNvSpPr>
            <a:spLocks noGrp="1"/>
          </p:cNvSpPr>
          <p:nvPr>
            <p:ph idx="1"/>
          </p:nvPr>
        </p:nvSpPr>
        <p:spPr>
          <a:xfrm>
            <a:off x="2260854" y="2248716"/>
            <a:ext cx="9579883" cy="4246088"/>
          </a:xfrm>
        </p:spPr>
        <p:txBody>
          <a:bodyPr/>
          <a:lstStyle/>
          <a:p>
            <a:r>
              <a:rPr lang="en-GB" dirty="0"/>
              <a:t>We are very grateful to ALL Local volunteers for their efforts to support ALL members and others in the regions.</a:t>
            </a:r>
          </a:p>
          <a:p>
            <a:r>
              <a:rPr lang="en-GB" dirty="0"/>
              <a:t>Congratulations to those who are finding solutions during the period of restriction! </a:t>
            </a:r>
          </a:p>
          <a:p>
            <a:r>
              <a:rPr lang="en-GB" dirty="0"/>
              <a:t>We encourage local groups to follow national guidance at this time </a:t>
            </a:r>
            <a:r>
              <a:rPr lang="en-GB" dirty="0">
                <a:hlinkClick r:id="rId3"/>
              </a:rPr>
              <a:t>https://www.gov.uk/coronavirus</a:t>
            </a:r>
            <a:endParaRPr lang="en-GB" dirty="0"/>
          </a:p>
          <a:p>
            <a:r>
              <a:rPr lang="en-GB" dirty="0"/>
              <a:t>(</a:t>
            </a:r>
            <a:r>
              <a:rPr lang="en-GB" dirty="0" err="1"/>
              <a:t>ctd</a:t>
            </a:r>
            <a:r>
              <a:rPr lang="en-GB" dirty="0"/>
              <a:t>.)</a:t>
            </a:r>
            <a:endParaRPr lang="en-US" dirty="0"/>
          </a:p>
        </p:txBody>
      </p:sp>
    </p:spTree>
    <p:extLst>
      <p:ext uri="{BB962C8B-B14F-4D97-AF65-F5344CB8AC3E}">
        <p14:creationId xmlns:p14="http://schemas.microsoft.com/office/powerpoint/2010/main" val="1007970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60854" y="829733"/>
            <a:ext cx="9579883" cy="5665071"/>
          </a:xfrm>
        </p:spPr>
        <p:txBody>
          <a:bodyPr>
            <a:normAutofit fontScale="92500" lnSpcReduction="20000"/>
          </a:bodyPr>
          <a:lstStyle/>
          <a:p>
            <a:r>
              <a:rPr lang="en-GB" dirty="0"/>
              <a:t>The ALL Management Board has agreed that its meetings for 2020, as well as the ALL Council meeting, will take place virtually. We encourage local groups to follow national guidance </a:t>
            </a:r>
            <a:r>
              <a:rPr lang="en-GB" dirty="0">
                <a:hlinkClick r:id="rId2"/>
              </a:rPr>
              <a:t>https://www.gov.uk/coronavirus</a:t>
            </a:r>
            <a:r>
              <a:rPr lang="en-GB" dirty="0"/>
              <a:t>. </a:t>
            </a:r>
          </a:p>
          <a:p>
            <a:r>
              <a:rPr lang="en-GB" dirty="0"/>
              <a:t>Often ALL local events take place in schools. There is a strong indication that a great number of schools won’t allow ‘external’ people onto their premises until January 2021. School leaders report also that they currently don’t think that they will release teachers for CPD until January 2021. </a:t>
            </a:r>
          </a:p>
          <a:p>
            <a:r>
              <a:rPr lang="en-GB" dirty="0"/>
              <a:t>We strongly recommend that any larger events are either postponed into 2021 or moved online. Smaller events need to follow strictly the Government Guidance of physical/social distancing. We will update members and volunteers regularly via </a:t>
            </a:r>
            <a:r>
              <a:rPr lang="en-GB" dirty="0" err="1"/>
              <a:t>ALLNet</a:t>
            </a:r>
            <a:r>
              <a:rPr lang="en-GB" dirty="0"/>
              <a:t>. Any specific questions can be sent to the Management Board via </a:t>
            </a:r>
            <a:r>
              <a:rPr lang="en-GB" dirty="0">
                <a:hlinkClick r:id="rId3"/>
              </a:rPr>
              <a:t>info@all-languages.org.uk</a:t>
            </a:r>
            <a:r>
              <a:rPr lang="en-GB" dirty="0"/>
              <a:t> </a:t>
            </a:r>
          </a:p>
          <a:p>
            <a:endParaRPr lang="en-US" dirty="0"/>
          </a:p>
        </p:txBody>
      </p:sp>
    </p:spTree>
    <p:extLst>
      <p:ext uri="{BB962C8B-B14F-4D97-AF65-F5344CB8AC3E}">
        <p14:creationId xmlns:p14="http://schemas.microsoft.com/office/powerpoint/2010/main" val="1954456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Help at home </a:t>
            </a:r>
            <a:endParaRPr lang="en-US" dirty="0"/>
          </a:p>
        </p:txBody>
      </p:sp>
      <p:sp>
        <p:nvSpPr>
          <p:cNvPr id="3" name="Content Placeholder 2"/>
          <p:cNvSpPr>
            <a:spLocks noGrp="1"/>
          </p:cNvSpPr>
          <p:nvPr>
            <p:ph idx="1"/>
          </p:nvPr>
        </p:nvSpPr>
        <p:spPr>
          <a:xfrm>
            <a:off x="2260854" y="2248716"/>
            <a:ext cx="9579883" cy="4246088"/>
          </a:xfrm>
        </p:spPr>
        <p:txBody>
          <a:bodyPr/>
          <a:lstStyle/>
          <a:p>
            <a:r>
              <a:rPr lang="en-US" dirty="0">
                <a:hlinkClick r:id="rId2"/>
              </a:rPr>
              <a:t>https://www.all-languages.org.uk/home-learning-help/</a:t>
            </a:r>
            <a:endParaRPr lang="en-US" dirty="0"/>
          </a:p>
          <a:p>
            <a:r>
              <a:rPr lang="en-GB" dirty="0"/>
              <a:t>The ALL website is signposting lots of sources of support and offering a free download of the current Languages Today magazine from this page.</a:t>
            </a:r>
            <a:endParaRPr lang="en-US" dirty="0"/>
          </a:p>
        </p:txBody>
      </p:sp>
    </p:spTree>
    <p:extLst>
      <p:ext uri="{BB962C8B-B14F-4D97-AF65-F5344CB8AC3E}">
        <p14:creationId xmlns:p14="http://schemas.microsoft.com/office/powerpoint/2010/main" val="5318352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4BC91-084A-4283-A275-EBEE5E49ADAF}"/>
              </a:ext>
            </a:extLst>
          </p:cNvPr>
          <p:cNvSpPr>
            <a:spLocks noGrp="1"/>
          </p:cNvSpPr>
          <p:nvPr>
            <p:ph type="title"/>
          </p:nvPr>
        </p:nvSpPr>
        <p:spPr>
          <a:xfrm>
            <a:off x="2260854" y="409846"/>
            <a:ext cx="6596899" cy="1726603"/>
          </a:xfrm>
        </p:spPr>
        <p:txBody>
          <a:bodyPr/>
          <a:lstStyle/>
          <a:p>
            <a:r>
              <a:rPr lang="en-GB" dirty="0"/>
              <a:t>Contents of this Roadshow</a:t>
            </a:r>
          </a:p>
        </p:txBody>
      </p:sp>
      <p:sp>
        <p:nvSpPr>
          <p:cNvPr id="3" name="Content Placeholder 2">
            <a:extLst>
              <a:ext uri="{FF2B5EF4-FFF2-40B4-BE49-F238E27FC236}">
                <a16:creationId xmlns:a16="http://schemas.microsoft.com/office/drawing/2014/main" id="{1321124C-1CCA-4B7F-8D0F-82213B8AB9AD}"/>
              </a:ext>
            </a:extLst>
          </p:cNvPr>
          <p:cNvSpPr>
            <a:spLocks noGrp="1"/>
          </p:cNvSpPr>
          <p:nvPr>
            <p:ph idx="1"/>
          </p:nvPr>
        </p:nvSpPr>
        <p:spPr>
          <a:xfrm>
            <a:off x="2202511" y="2295939"/>
            <a:ext cx="9638226" cy="4198865"/>
          </a:xfrm>
        </p:spPr>
        <p:txBody>
          <a:bodyPr>
            <a:normAutofit/>
          </a:bodyPr>
          <a:lstStyle/>
          <a:p>
            <a:r>
              <a:rPr lang="en-GB" i="1" dirty="0"/>
              <a:t>#ALL@30</a:t>
            </a:r>
          </a:p>
          <a:p>
            <a:r>
              <a:rPr lang="en-GB" i="1" dirty="0"/>
              <a:t>Language World resources online</a:t>
            </a:r>
          </a:p>
          <a:p>
            <a:r>
              <a:rPr lang="en-GB" i="1" dirty="0"/>
              <a:t>Languages Today and LT Extra</a:t>
            </a:r>
          </a:p>
          <a:p>
            <a:r>
              <a:rPr lang="en-GB" i="1" dirty="0"/>
              <a:t>On the website: Briefings, blogs, and more</a:t>
            </a:r>
          </a:p>
          <a:p>
            <a:r>
              <a:rPr lang="en-GB" i="1" dirty="0"/>
              <a:t>Events  </a:t>
            </a:r>
          </a:p>
          <a:p>
            <a:r>
              <a:rPr lang="en-GB" i="1" dirty="0"/>
              <a:t>ELAPSE </a:t>
            </a:r>
          </a:p>
          <a:p>
            <a:r>
              <a:rPr lang="en-GB" i="1"/>
              <a:t>Francophonia</a:t>
            </a:r>
            <a:endParaRPr lang="en-GB" i="1" dirty="0"/>
          </a:p>
        </p:txBody>
      </p:sp>
    </p:spTree>
    <p:extLst>
      <p:ext uri="{BB962C8B-B14F-4D97-AF65-F5344CB8AC3E}">
        <p14:creationId xmlns:p14="http://schemas.microsoft.com/office/powerpoint/2010/main" val="1094710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6213675" cy="1726603"/>
          </a:xfrm>
        </p:spPr>
        <p:txBody>
          <a:bodyPr/>
          <a:lstStyle/>
          <a:p>
            <a:r>
              <a:rPr lang="en-GB" dirty="0"/>
              <a:t>ALL’s 30</a:t>
            </a:r>
            <a:r>
              <a:rPr lang="en-GB" baseline="30000" dirty="0"/>
              <a:t>th</a:t>
            </a:r>
            <a:r>
              <a:rPr lang="en-GB" dirty="0"/>
              <a:t> birthday !</a:t>
            </a:r>
            <a:endParaRPr lang="en-US" dirty="0"/>
          </a:p>
        </p:txBody>
      </p:sp>
      <p:sp>
        <p:nvSpPr>
          <p:cNvPr id="3" name="Content Placeholder 2"/>
          <p:cNvSpPr>
            <a:spLocks noGrp="1"/>
          </p:cNvSpPr>
          <p:nvPr>
            <p:ph idx="1"/>
          </p:nvPr>
        </p:nvSpPr>
        <p:spPr>
          <a:xfrm>
            <a:off x="2260854" y="2248716"/>
            <a:ext cx="9579883" cy="4246088"/>
          </a:xfrm>
        </p:spPr>
        <p:txBody>
          <a:bodyPr>
            <a:normAutofit lnSpcReduction="10000"/>
          </a:bodyPr>
          <a:lstStyle/>
          <a:p>
            <a:r>
              <a:rPr lang="en-GB" dirty="0"/>
              <a:t>ALL is celebrating by refreshing May’s </a:t>
            </a:r>
            <a:r>
              <a:rPr lang="en-GB" i="1" dirty="0"/>
              <a:t>Languages Today and </a:t>
            </a:r>
            <a:r>
              <a:rPr lang="en-GB" dirty="0"/>
              <a:t>making it available online to all, free of charge, to demonstrate our support for the community  </a:t>
            </a:r>
          </a:p>
          <a:p>
            <a:r>
              <a:rPr lang="en-GB" i="1" dirty="0"/>
              <a:t>Language World</a:t>
            </a:r>
            <a:r>
              <a:rPr lang="en-GB" dirty="0"/>
              <a:t> was our party  and ALL is also marking the occasion through</a:t>
            </a:r>
          </a:p>
          <a:p>
            <a:pPr lvl="1"/>
            <a:r>
              <a:rPr lang="en-GB" dirty="0"/>
              <a:t>New e-publications on the website (including a birthday bundle)</a:t>
            </a:r>
          </a:p>
          <a:p>
            <a:pPr lvl="1"/>
            <a:r>
              <a:rPr lang="en-GB" dirty="0"/>
              <a:t>A fresh approach to content on the website. (Please send in your stories and reports)</a:t>
            </a:r>
          </a:p>
        </p:txBody>
      </p:sp>
    </p:spTree>
    <p:extLst>
      <p:ext uri="{BB962C8B-B14F-4D97-AF65-F5344CB8AC3E}">
        <p14:creationId xmlns:p14="http://schemas.microsoft.com/office/powerpoint/2010/main" val="1839757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60854" y="409846"/>
            <a:ext cx="5917946" cy="1726603"/>
          </a:xfrm>
        </p:spPr>
        <p:txBody>
          <a:bodyPr/>
          <a:lstStyle/>
          <a:p>
            <a:r>
              <a:rPr lang="en-GB" dirty="0"/>
              <a:t>Language World resources online</a:t>
            </a:r>
            <a:br>
              <a:rPr lang="en-GB" dirty="0"/>
            </a:br>
            <a:endParaRPr lang="en-US" dirty="0"/>
          </a:p>
        </p:txBody>
      </p:sp>
      <p:sp>
        <p:nvSpPr>
          <p:cNvPr id="3" name="Content Placeholder 2"/>
          <p:cNvSpPr>
            <a:spLocks noGrp="1"/>
          </p:cNvSpPr>
          <p:nvPr>
            <p:ph idx="1"/>
          </p:nvPr>
        </p:nvSpPr>
        <p:spPr>
          <a:xfrm>
            <a:off x="2260854" y="2248716"/>
            <a:ext cx="9579883" cy="4246088"/>
          </a:xfrm>
        </p:spPr>
        <p:txBody>
          <a:bodyPr>
            <a:normAutofit/>
          </a:bodyPr>
          <a:lstStyle/>
          <a:p>
            <a:r>
              <a:rPr lang="en-GB" dirty="0"/>
              <a:t>Language World was once more a great event with colleagues from all stages of their career sharing the buzz around Languages </a:t>
            </a:r>
          </a:p>
          <a:p>
            <a:r>
              <a:rPr lang="en-GB" dirty="0"/>
              <a:t>Articles based on some sessions (including Ofsted) are include in your current Languages Today magazine </a:t>
            </a:r>
          </a:p>
          <a:p>
            <a:r>
              <a:rPr lang="en-GB" dirty="0"/>
              <a:t>Visit the Language World website to find a number of the presentations kindly shared by our speakers</a:t>
            </a:r>
          </a:p>
          <a:p>
            <a:r>
              <a:rPr lang="en-US" dirty="0">
                <a:hlinkClick r:id="rId2"/>
              </a:rPr>
              <a:t>https://www.kc-jones.co.uk/lw2020</a:t>
            </a:r>
            <a:endParaRPr lang="en-US" dirty="0"/>
          </a:p>
        </p:txBody>
      </p:sp>
    </p:spTree>
    <p:extLst>
      <p:ext uri="{BB962C8B-B14F-4D97-AF65-F5344CB8AC3E}">
        <p14:creationId xmlns:p14="http://schemas.microsoft.com/office/powerpoint/2010/main" val="121438529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3464</TotalTime>
  <Words>3367</Words>
  <Application>Microsoft Macintosh PowerPoint</Application>
  <PresentationFormat>Widescreen</PresentationFormat>
  <Paragraphs>280</Paragraphs>
  <Slides>36</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36</vt:i4>
      </vt:variant>
    </vt:vector>
  </HeadingPairs>
  <TitlesOfParts>
    <vt:vector size="39" baseType="lpstr">
      <vt:lpstr>Arial</vt:lpstr>
      <vt:lpstr>Calibri</vt:lpstr>
      <vt:lpstr>1_Office Theme</vt:lpstr>
      <vt:lpstr>Branch and Network Roadshow</vt:lpstr>
      <vt:lpstr>Notes</vt:lpstr>
      <vt:lpstr>First things first </vt:lpstr>
      <vt:lpstr>A message from the ALL Board </vt:lpstr>
      <vt:lpstr>PowerPoint Presentation</vt:lpstr>
      <vt:lpstr>Help at home </vt:lpstr>
      <vt:lpstr>Contents of this Roadshow</vt:lpstr>
      <vt:lpstr>ALL’s 30th birthday !</vt:lpstr>
      <vt:lpstr>Language World resources online </vt:lpstr>
      <vt:lpstr>Lockdown</vt:lpstr>
      <vt:lpstr>Languages Today </vt:lpstr>
      <vt:lpstr>Have you visited … LT Extra? </vt:lpstr>
      <vt:lpstr>New on the ALL website</vt:lpstr>
      <vt:lpstr>Cultural  Capital </vt:lpstr>
      <vt:lpstr>Languages and Cultural Capital </vt:lpstr>
      <vt:lpstr>What else?</vt:lpstr>
      <vt:lpstr>ALL website </vt:lpstr>
      <vt:lpstr>ALL website </vt:lpstr>
      <vt:lpstr>ALL website </vt:lpstr>
      <vt:lpstr>ALL website </vt:lpstr>
      <vt:lpstr>Events you can access online</vt:lpstr>
      <vt:lpstr>Events in spite of lockdown</vt:lpstr>
      <vt:lpstr>Lockdown lunchtime - report from Charlie Berney</vt:lpstr>
      <vt:lpstr>PowerPoint Presentation</vt:lpstr>
      <vt:lpstr>Hints for the format: </vt:lpstr>
      <vt:lpstr>‘Strictly in Isolation’  … in a nutshell </vt:lpstr>
      <vt:lpstr>‘Strictly in Isolation’  … if you’re interested</vt:lpstr>
      <vt:lpstr>ELAPSE </vt:lpstr>
      <vt:lpstr>Francophonia</vt:lpstr>
      <vt:lpstr>Greetings and Best Wishes </vt:lpstr>
      <vt:lpstr>These Roadshows</vt:lpstr>
      <vt:lpstr>Reminders</vt:lpstr>
      <vt:lpstr>What does ALL do?</vt:lpstr>
      <vt:lpstr>Why join ALL?</vt:lpstr>
      <vt:lpstr>What do members get?</vt:lpstr>
      <vt:lpstr>How do I join ALL?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Branch and Network Roadshow</dc:title>
  <dc:creator>Steven Fawkes</dc:creator>
  <cp:lastModifiedBy>Crista Hazell</cp:lastModifiedBy>
  <cp:revision>37</cp:revision>
  <dcterms:created xsi:type="dcterms:W3CDTF">2019-05-27T15:31:58Z</dcterms:created>
  <dcterms:modified xsi:type="dcterms:W3CDTF">2020-06-02T10:09:11Z</dcterms:modified>
</cp:coreProperties>
</file>